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8"/>
  </p:notesMasterIdLst>
  <p:handoutMasterIdLst>
    <p:handoutMasterId r:id="rId19"/>
  </p:handoutMasterIdLst>
  <p:sldIdLst>
    <p:sldId id="256" r:id="rId2"/>
    <p:sldId id="259" r:id="rId3"/>
    <p:sldId id="271" r:id="rId4"/>
    <p:sldId id="266" r:id="rId5"/>
    <p:sldId id="269" r:id="rId6"/>
    <p:sldId id="270" r:id="rId7"/>
    <p:sldId id="257" r:id="rId8"/>
    <p:sldId id="260" r:id="rId9"/>
    <p:sldId id="273" r:id="rId10"/>
    <p:sldId id="276" r:id="rId11"/>
    <p:sldId id="262" r:id="rId12"/>
    <p:sldId id="280" r:id="rId13"/>
    <p:sldId id="278" r:id="rId14"/>
    <p:sldId id="282" r:id="rId15"/>
    <p:sldId id="284" r:id="rId16"/>
    <p:sldId id="275" r:id="rId17"/>
  </p:sldIdLst>
  <p:sldSz cx="12601575" cy="7092950"/>
  <p:notesSz cx="6797675" cy="9926638"/>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628650" indent="-1714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258888" indent="-344488"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889125" indent="-517525"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519363" indent="-690563"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017">
          <p15:clr>
            <a:srgbClr val="A4A3A4"/>
          </p15:clr>
        </p15:guide>
        <p15:guide id="2" orient="horz" pos="826">
          <p15:clr>
            <a:srgbClr val="A4A3A4"/>
          </p15:clr>
        </p15:guide>
        <p15:guide id="3" pos="4323">
          <p15:clr>
            <a:srgbClr val="A4A3A4"/>
          </p15:clr>
        </p15:guide>
        <p15:guide id="4" pos="1474">
          <p15:clr>
            <a:srgbClr val="A4A3A4"/>
          </p15:clr>
        </p15:guide>
        <p15:guide id="5" pos="7720">
          <p15:clr>
            <a:srgbClr val="A4A3A4"/>
          </p15:clr>
        </p15:guide>
        <p15:guide id="6" pos="297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rn, Philipp" initials="MP" lastIdx="3" clrIdx="0">
    <p:extLst>
      <p:ext uri="{19B8F6BF-5375-455C-9EA6-DF929625EA0E}">
        <p15:presenceInfo xmlns:p15="http://schemas.microsoft.com/office/powerpoint/2012/main" userId="S-1-5-21-2000751969-2162630839-3037503007-93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58"/>
    <a:srgbClr val="FFE177"/>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5486" autoAdjust="0"/>
  </p:normalViewPr>
  <p:slideViewPr>
    <p:cSldViewPr showGuides="1">
      <p:cViewPr varScale="1">
        <p:scale>
          <a:sx n="139" d="100"/>
          <a:sy n="139" d="100"/>
        </p:scale>
        <p:origin x="102" y="354"/>
      </p:cViewPr>
      <p:guideLst>
        <p:guide orient="horz" pos="4017"/>
        <p:guide orient="horz" pos="826"/>
        <p:guide pos="4323"/>
        <p:guide pos="1474"/>
        <p:guide pos="7720"/>
        <p:guide pos="2970"/>
      </p:guideLst>
    </p:cSldViewPr>
  </p:slideViewPr>
  <p:outlineViewPr>
    <p:cViewPr>
      <p:scale>
        <a:sx n="33" d="100"/>
        <a:sy n="33" d="100"/>
      </p:scale>
      <p:origin x="0" y="0"/>
    </p:cViewPr>
  </p:outlineViewPr>
  <p:notesTextViewPr>
    <p:cViewPr>
      <p:scale>
        <a:sx n="100" d="100"/>
        <a:sy n="100" d="100"/>
      </p:scale>
      <p:origin x="0" y="-1602"/>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14" tIns="45706" rIns="91414" bIns="45706" numCol="1" anchor="t" anchorCtr="0" compatLnSpc="1">
            <a:prstTxWarp prst="textNoShape">
              <a:avLst/>
            </a:prstTxWarp>
          </a:bodyPr>
          <a:lstStyle>
            <a:lvl1pPr eaLnBrk="1" hangingPunct="1">
              <a:defRPr sz="1200">
                <a:latin typeface="Arial" charset="0"/>
              </a:defRPr>
            </a:lvl1pPr>
          </a:lstStyle>
          <a:p>
            <a:pPr>
              <a:defRPr/>
            </a:pPr>
            <a:endParaRPr lang="de-DE"/>
          </a:p>
        </p:txBody>
      </p:sp>
      <p:sp>
        <p:nvSpPr>
          <p:cNvPr id="52227"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14" tIns="45706" rIns="91414" bIns="45706" numCol="1" anchor="t" anchorCtr="0" compatLnSpc="1">
            <a:prstTxWarp prst="textNoShape">
              <a:avLst/>
            </a:prstTxWarp>
          </a:bodyPr>
          <a:lstStyle>
            <a:lvl1pPr algn="r" eaLnBrk="1" hangingPunct="1">
              <a:defRPr sz="1200">
                <a:latin typeface="Arial" charset="0"/>
              </a:defRPr>
            </a:lvl1pPr>
          </a:lstStyle>
          <a:p>
            <a:pPr>
              <a:defRPr/>
            </a:pPr>
            <a:endParaRPr lang="de-DE"/>
          </a:p>
        </p:txBody>
      </p:sp>
      <p:sp>
        <p:nvSpPr>
          <p:cNvPr id="52228"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14" tIns="45706" rIns="91414" bIns="45706" numCol="1" anchor="b" anchorCtr="0" compatLnSpc="1">
            <a:prstTxWarp prst="textNoShape">
              <a:avLst/>
            </a:prstTxWarp>
          </a:bodyPr>
          <a:lstStyle>
            <a:lvl1pPr eaLnBrk="1" hangingPunct="1">
              <a:defRPr sz="1200">
                <a:latin typeface="Arial" charset="0"/>
              </a:defRPr>
            </a:lvl1pPr>
          </a:lstStyle>
          <a:p>
            <a:pPr>
              <a:defRPr/>
            </a:pPr>
            <a:endParaRPr lang="de-DE"/>
          </a:p>
        </p:txBody>
      </p:sp>
      <p:sp>
        <p:nvSpPr>
          <p:cNvPr id="52229"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14" tIns="45706" rIns="91414" bIns="45706" numCol="1" anchor="b" anchorCtr="0" compatLnSpc="1">
            <a:prstTxWarp prst="textNoShape">
              <a:avLst/>
            </a:prstTxWarp>
          </a:bodyPr>
          <a:lstStyle>
            <a:lvl1pPr algn="r" eaLnBrk="1" hangingPunct="1">
              <a:defRPr sz="1200"/>
            </a:lvl1pPr>
          </a:lstStyle>
          <a:p>
            <a:pPr>
              <a:defRPr/>
            </a:pPr>
            <a:fld id="{95D8AB81-CEF9-4AEF-B8B2-0E1B966CC836}" type="slidenum">
              <a:rPr lang="de-DE" altLang="de-DE"/>
              <a:pPr>
                <a:defRPr/>
              </a:pPr>
              <a:t>‹Nr.›</a:t>
            </a:fld>
            <a:endParaRPr lang="de-DE" alt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14" tIns="45706" rIns="91414" bIns="45706" numCol="1" anchor="t" anchorCtr="0" compatLnSpc="1">
            <a:prstTxWarp prst="textNoShape">
              <a:avLst/>
            </a:prstTxWarp>
          </a:bodyPr>
          <a:lstStyle>
            <a:lvl1pPr eaLnBrk="1" hangingPunct="1">
              <a:defRPr sz="1200">
                <a:latin typeface="Arial" charset="0"/>
              </a:defRPr>
            </a:lvl1pPr>
          </a:lstStyle>
          <a:p>
            <a:pPr>
              <a:defRPr/>
            </a:pPr>
            <a:endParaRPr lang="de-DE"/>
          </a:p>
        </p:txBody>
      </p:sp>
      <p:sp>
        <p:nvSpPr>
          <p:cNvPr id="11267"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14" tIns="45706" rIns="91414" bIns="45706" numCol="1" anchor="t" anchorCtr="0" compatLnSpc="1">
            <a:prstTxWarp prst="textNoShape">
              <a:avLst/>
            </a:prstTxWarp>
          </a:bodyPr>
          <a:lstStyle>
            <a:lvl1pPr algn="r" eaLnBrk="1" hangingPunct="1">
              <a:defRPr sz="1200">
                <a:latin typeface="Arial" charset="0"/>
              </a:defRPr>
            </a:lvl1pPr>
          </a:lstStyle>
          <a:p>
            <a:pPr>
              <a:defRPr/>
            </a:pPr>
            <a:endParaRPr lang="de-DE"/>
          </a:p>
        </p:txBody>
      </p:sp>
      <p:sp>
        <p:nvSpPr>
          <p:cNvPr id="3076" name="Rectangle 4"/>
          <p:cNvSpPr>
            <a:spLocks noGrp="1" noRot="1" noChangeAspect="1" noChangeArrowheads="1" noTextEdit="1"/>
          </p:cNvSpPr>
          <p:nvPr>
            <p:ph type="sldImg" idx="2"/>
          </p:nvPr>
        </p:nvSpPr>
        <p:spPr bwMode="auto">
          <a:xfrm>
            <a:off x="92075" y="744538"/>
            <a:ext cx="6615113"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14" tIns="45706" rIns="91414" bIns="45706"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1270"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14" tIns="45706" rIns="91414" bIns="45706" numCol="1" anchor="b" anchorCtr="0" compatLnSpc="1">
            <a:prstTxWarp prst="textNoShape">
              <a:avLst/>
            </a:prstTxWarp>
          </a:bodyPr>
          <a:lstStyle>
            <a:lvl1pPr eaLnBrk="1" hangingPunct="1">
              <a:defRPr sz="1200">
                <a:latin typeface="Arial" charset="0"/>
              </a:defRPr>
            </a:lvl1pPr>
          </a:lstStyle>
          <a:p>
            <a:pPr>
              <a:defRPr/>
            </a:pPr>
            <a:endParaRPr lang="de-DE"/>
          </a:p>
        </p:txBody>
      </p:sp>
      <p:sp>
        <p:nvSpPr>
          <p:cNvPr id="11271"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14" tIns="45706" rIns="91414" bIns="45706" numCol="1" anchor="b" anchorCtr="0" compatLnSpc="1">
            <a:prstTxWarp prst="textNoShape">
              <a:avLst/>
            </a:prstTxWarp>
          </a:bodyPr>
          <a:lstStyle>
            <a:lvl1pPr algn="r" eaLnBrk="1" hangingPunct="1">
              <a:defRPr sz="1200"/>
            </a:lvl1pPr>
          </a:lstStyle>
          <a:p>
            <a:pPr>
              <a:defRPr/>
            </a:pPr>
            <a:fld id="{E295030C-4513-488F-AA1A-C7ADC065026A}" type="slidenum">
              <a:rPr lang="de-DE" altLang="de-DE"/>
              <a:pPr>
                <a:defRPr/>
              </a:pPr>
              <a:t>‹Nr.›</a:t>
            </a:fld>
            <a:endParaRPr lang="de-DE"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Arial" charset="0"/>
        <a:ea typeface="+mn-ea"/>
        <a:cs typeface="+mn-cs"/>
      </a:defRPr>
    </a:lvl1pPr>
    <a:lvl2pPr marL="628650" algn="l" rtl="0" eaLnBrk="0" fontAlgn="base" hangingPunct="0">
      <a:spcBef>
        <a:spcPct val="30000"/>
      </a:spcBef>
      <a:spcAft>
        <a:spcPct val="0"/>
      </a:spcAft>
      <a:defRPr sz="1700" kern="1200">
        <a:solidFill>
          <a:schemeClr val="tx1"/>
        </a:solidFill>
        <a:latin typeface="Arial" charset="0"/>
        <a:ea typeface="+mn-ea"/>
        <a:cs typeface="+mn-cs"/>
      </a:defRPr>
    </a:lvl2pPr>
    <a:lvl3pPr marL="1258888" algn="l" rtl="0" eaLnBrk="0" fontAlgn="base" hangingPunct="0">
      <a:spcBef>
        <a:spcPct val="30000"/>
      </a:spcBef>
      <a:spcAft>
        <a:spcPct val="0"/>
      </a:spcAft>
      <a:defRPr sz="1700" kern="1200">
        <a:solidFill>
          <a:schemeClr val="tx1"/>
        </a:solidFill>
        <a:latin typeface="Arial" charset="0"/>
        <a:ea typeface="+mn-ea"/>
        <a:cs typeface="+mn-cs"/>
      </a:defRPr>
    </a:lvl3pPr>
    <a:lvl4pPr marL="1889125" algn="l" rtl="0" eaLnBrk="0" fontAlgn="base" hangingPunct="0">
      <a:spcBef>
        <a:spcPct val="30000"/>
      </a:spcBef>
      <a:spcAft>
        <a:spcPct val="0"/>
      </a:spcAft>
      <a:defRPr sz="1700" kern="1200">
        <a:solidFill>
          <a:schemeClr val="tx1"/>
        </a:solidFill>
        <a:latin typeface="Arial" charset="0"/>
        <a:ea typeface="+mn-ea"/>
        <a:cs typeface="+mn-cs"/>
      </a:defRPr>
    </a:lvl4pPr>
    <a:lvl5pPr marL="2519363" algn="l" rtl="0" eaLnBrk="0" fontAlgn="base" hangingPunct="0">
      <a:spcBef>
        <a:spcPct val="30000"/>
      </a:spcBef>
      <a:spcAft>
        <a:spcPct val="0"/>
      </a:spcAft>
      <a:defRPr sz="1700" kern="1200">
        <a:solidFill>
          <a:schemeClr val="tx1"/>
        </a:solidFill>
        <a:latin typeface="Arial" charset="0"/>
        <a:ea typeface="+mn-ea"/>
        <a:cs typeface="+mn-cs"/>
      </a:defRPr>
    </a:lvl5pPr>
    <a:lvl6pPr marL="3151022" algn="l" defTabSz="1260409" rtl="0" eaLnBrk="1" latinLnBrk="0" hangingPunct="1">
      <a:defRPr sz="1700" kern="1200">
        <a:solidFill>
          <a:schemeClr val="tx1"/>
        </a:solidFill>
        <a:latin typeface="+mn-lt"/>
        <a:ea typeface="+mn-ea"/>
        <a:cs typeface="+mn-cs"/>
      </a:defRPr>
    </a:lvl6pPr>
    <a:lvl7pPr marL="3781227" algn="l" defTabSz="1260409" rtl="0" eaLnBrk="1" latinLnBrk="0" hangingPunct="1">
      <a:defRPr sz="1700" kern="1200">
        <a:solidFill>
          <a:schemeClr val="tx1"/>
        </a:solidFill>
        <a:latin typeface="+mn-lt"/>
        <a:ea typeface="+mn-ea"/>
        <a:cs typeface="+mn-cs"/>
      </a:defRPr>
    </a:lvl7pPr>
    <a:lvl8pPr marL="4411431" algn="l" defTabSz="1260409" rtl="0" eaLnBrk="1" latinLnBrk="0" hangingPunct="1">
      <a:defRPr sz="1700" kern="1200">
        <a:solidFill>
          <a:schemeClr val="tx1"/>
        </a:solidFill>
        <a:latin typeface="+mn-lt"/>
        <a:ea typeface="+mn-ea"/>
        <a:cs typeface="+mn-cs"/>
      </a:defRPr>
    </a:lvl8pPr>
    <a:lvl9pPr marL="5041636" algn="l" defTabSz="126040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PROMPT </a:t>
            </a:r>
            <a:r>
              <a:rPr lang="de-DE" dirty="0" err="1"/>
              <a:t>for</a:t>
            </a:r>
            <a:r>
              <a:rPr lang="de-DE" dirty="0"/>
              <a:t> </a:t>
            </a:r>
            <a:r>
              <a:rPr lang="de-DE" dirty="0" err="1"/>
              <a:t>Imagen</a:t>
            </a:r>
            <a:r>
              <a:rPr lang="de-DE" dirty="0"/>
              <a:t> 3:</a:t>
            </a:r>
            <a:br>
              <a:rPr lang="de-DE" dirty="0"/>
            </a:br>
            <a:br>
              <a:rPr lang="de-DE" dirty="0"/>
            </a:br>
            <a:r>
              <a:rPr lang="en-US" dirty="0"/>
              <a:t>Create a visually appealing infographic depicting a circular data processing cycle themed around weather phenomena. At the bottom of the circle, represent a vast ocean filled with numerous symbolic data points, icons, images, and documents floating in deep blue water.</a:t>
            </a:r>
          </a:p>
          <a:p>
            <a:endParaRPr lang="en-US" dirty="0"/>
          </a:p>
          <a:p>
            <a:r>
              <a:rPr lang="en-US" dirty="0"/>
              <a:t>Above the ocean, illustrate data evaporating upward as translucent streams or mist. These streams should visually represent data transformation—raw images and documents gradually dissolving into digital symbols as they ascend.</a:t>
            </a:r>
          </a:p>
          <a:p>
            <a:endParaRPr lang="en-US" dirty="0"/>
          </a:p>
          <a:p>
            <a:r>
              <a:rPr lang="en-US" dirty="0"/>
              <a:t>In the upper-middle area, form a large cloud. Within this cloud, visually emphasize structured metadata, connections, and organized data points, signifying prepared, web-oriented knowledge.</a:t>
            </a:r>
          </a:p>
          <a:p>
            <a:endParaRPr lang="en-US" dirty="0"/>
          </a:p>
          <a:p>
            <a:r>
              <a:rPr lang="en-US" dirty="0"/>
              <a:t>From this cloud, a vibrant lightning bolt labeled strikes downward and outward. The lightning should illuminate a digital dashboard or analytical interface, clearly showing data being interactively analyzed and visualized.</a:t>
            </a:r>
          </a:p>
          <a:p>
            <a:endParaRPr lang="en-US" dirty="0"/>
          </a:p>
          <a:p>
            <a:r>
              <a:rPr lang="en-US" dirty="0"/>
              <a:t>Ensure the visual style is modern, clean, and professional, with harmonious colors reflecting each stage (ocean in deep blue tones, steam in gentle whites and greys, cloud in soft blues and whites, lightning in striking yellow or electric blue). The overall appearance should clearly convey a seamless, cyclic flow of data transformation and utilization.</a:t>
            </a:r>
          </a:p>
          <a:p>
            <a:r>
              <a:rPr lang="en-US" dirty="0"/>
              <a:t>Do not write any Text!</a:t>
            </a:r>
            <a:br>
              <a:rPr lang="en-US" dirty="0"/>
            </a:br>
            <a:br>
              <a:rPr lang="en-US" dirty="0"/>
            </a:br>
            <a:br>
              <a:rPr lang="en-US" dirty="0"/>
            </a:br>
            <a:r>
              <a:rPr lang="en-US" dirty="0"/>
              <a:t>REGEN :</a:t>
            </a:r>
          </a:p>
          <a:p>
            <a:endParaRPr lang="en-US" dirty="0"/>
          </a:p>
          <a:p>
            <a:r>
              <a:rPr lang="en-US" dirty="0"/>
              <a:t>Regain Experience by Generation of Experimental Needs</a:t>
            </a:r>
            <a:br>
              <a:rPr lang="en-US" dirty="0"/>
            </a:br>
            <a:endParaRPr lang="de-DE" dirty="0"/>
          </a:p>
        </p:txBody>
      </p:sp>
      <p:sp>
        <p:nvSpPr>
          <p:cNvPr id="4" name="Foliennummernplatzhalter 3"/>
          <p:cNvSpPr>
            <a:spLocks noGrp="1"/>
          </p:cNvSpPr>
          <p:nvPr>
            <p:ph type="sldNum" sz="quarter" idx="5"/>
          </p:nvPr>
        </p:nvSpPr>
        <p:spPr/>
        <p:txBody>
          <a:bodyPr/>
          <a:lstStyle/>
          <a:p>
            <a:pPr>
              <a:defRPr/>
            </a:pPr>
            <a:fld id="{E295030C-4513-488F-AA1A-C7ADC065026A}" type="slidenum">
              <a:rPr lang="de-DE" altLang="de-DE" smtClean="0"/>
              <a:pPr>
                <a:defRPr/>
              </a:pPr>
              <a:t>16</a:t>
            </a:fld>
            <a:endParaRPr lang="de-DE" altLang="de-DE"/>
          </a:p>
        </p:txBody>
      </p:sp>
    </p:spTree>
    <p:extLst>
      <p:ext uri="{BB962C8B-B14F-4D97-AF65-F5344CB8AC3E}">
        <p14:creationId xmlns:p14="http://schemas.microsoft.com/office/powerpoint/2010/main" val="1852378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w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512" y="0"/>
            <a:ext cx="2150561"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1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24663" y="6559550"/>
            <a:ext cx="52197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2071108" y="2244769"/>
            <a:ext cx="10162981" cy="857064"/>
          </a:xfrm>
        </p:spPr>
        <p:txBody>
          <a:bodyPr/>
          <a:lstStyle>
            <a:lvl1pPr>
              <a:spcBef>
                <a:spcPct val="20000"/>
              </a:spcBef>
              <a:defRPr sz="3900">
                <a:solidFill>
                  <a:srgbClr val="4D4D4D"/>
                </a:solidFill>
              </a:defRPr>
            </a:lvl1pPr>
          </a:lstStyle>
          <a:p>
            <a:r>
              <a:rPr lang="de-DE"/>
              <a:t>Mastertitelformat bearbeiten</a:t>
            </a:r>
          </a:p>
        </p:txBody>
      </p:sp>
      <p:sp>
        <p:nvSpPr>
          <p:cNvPr id="4099" name="Rectangle 3"/>
          <p:cNvSpPr>
            <a:spLocks noGrp="1" noChangeArrowheads="1"/>
          </p:cNvSpPr>
          <p:nvPr>
            <p:ph type="subTitle" idx="1"/>
          </p:nvPr>
        </p:nvSpPr>
        <p:spPr>
          <a:xfrm>
            <a:off x="2075487" y="3223331"/>
            <a:ext cx="6882735" cy="1812643"/>
          </a:xfrm>
          <a:ln/>
        </p:spPr>
        <p:txBody>
          <a:bodyPr/>
          <a:lstStyle>
            <a:lvl1pPr marL="245080" indent="-245080">
              <a:defRPr sz="2500"/>
            </a:lvl1pPr>
          </a:lstStyle>
          <a:p>
            <a:r>
              <a:rPr lang="de-DE"/>
              <a:t>Master-Untertitelformat bearbeiten</a:t>
            </a:r>
          </a:p>
        </p:txBody>
      </p:sp>
      <p:pic>
        <p:nvPicPr>
          <p:cNvPr id="9" name="Grafik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43072" y="6172156"/>
            <a:ext cx="1146461" cy="906824"/>
          </a:xfrm>
          <a:prstGeom prst="rect">
            <a:avLst/>
          </a:prstGeom>
        </p:spPr>
      </p:pic>
    </p:spTree>
    <p:extLst>
      <p:ext uri="{BB962C8B-B14F-4D97-AF65-F5344CB8AC3E}">
        <p14:creationId xmlns:p14="http://schemas.microsoft.com/office/powerpoint/2010/main" val="4173832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899536" y="422186"/>
            <a:ext cx="8915177" cy="592720"/>
          </a:xfrm>
        </p:spPr>
        <p:txBody>
          <a:bodyPr/>
          <a:lstStyle>
            <a:lvl1pPr>
              <a:defRPr sz="2400"/>
            </a:lvl1pPr>
          </a:lstStyle>
          <a:p>
            <a:r>
              <a:rPr lang="de-DE"/>
              <a:t>Mastertitelformat bearbeiten</a:t>
            </a:r>
          </a:p>
        </p:txBody>
      </p:sp>
      <p:sp>
        <p:nvSpPr>
          <p:cNvPr id="3" name="Inhaltsplatzhalter 2"/>
          <p:cNvSpPr>
            <a:spLocks noGrp="1"/>
          </p:cNvSpPr>
          <p:nvPr>
            <p:ph idx="1"/>
          </p:nvPr>
        </p:nvSpPr>
        <p:spPr/>
        <p:txBody>
          <a:bodyPr/>
          <a:lstStyle>
            <a:lvl2pPr marL="1049338" indent="-419100">
              <a:buClr>
                <a:srgbClr val="002658"/>
              </a:buClr>
              <a:buFont typeface="Wingdings" panose="05000000000000000000" pitchFamily="2" charset="2"/>
              <a:buChar char="§"/>
              <a:defRPr/>
            </a:lvl2pPr>
            <a:lvl3pPr marL="1731963" indent="-471488">
              <a:buClr>
                <a:srgbClr val="002658"/>
              </a:buClr>
              <a:buFont typeface="Wingdings" panose="05000000000000000000" pitchFamily="2" charset="2"/>
              <a:buChar char="§"/>
              <a:defRPr/>
            </a:lvl3pPr>
            <a:lvl4pPr marL="2362200" indent="-471488">
              <a:buClr>
                <a:srgbClr val="002658"/>
              </a:buClr>
              <a:buFont typeface="Wingdings" panose="05000000000000000000" pitchFamily="2" charset="2"/>
              <a:buChar char="§"/>
              <a:defRPr/>
            </a:lvl4pPr>
            <a:lvl5pPr marL="2992438" indent="-471488">
              <a:buClr>
                <a:srgbClr val="002658"/>
              </a:buClr>
              <a:buFont typeface="Wingdings" panose="05000000000000000000" pitchFamily="2" charset="2"/>
              <a:buChar cha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tangle 6"/>
          <p:cNvSpPr>
            <a:spLocks noGrp="1" noChangeArrowheads="1"/>
          </p:cNvSpPr>
          <p:nvPr>
            <p:ph type="ftr" sz="quarter" idx="10"/>
          </p:nvPr>
        </p:nvSpPr>
        <p:spPr>
          <a:ln/>
        </p:spPr>
        <p:txBody>
          <a:bodyPr/>
          <a:lstStyle>
            <a:lvl1pPr>
              <a:defRPr/>
            </a:lvl1pPr>
          </a:lstStyle>
          <a:p>
            <a:pPr>
              <a:defRPr/>
            </a:pPr>
            <a:endParaRPr lang="de-DE"/>
          </a:p>
        </p:txBody>
      </p:sp>
      <p:sp>
        <p:nvSpPr>
          <p:cNvPr id="5" name="Rectangle 4"/>
          <p:cNvSpPr>
            <a:spLocks noGrp="1" noChangeArrowheads="1"/>
          </p:cNvSpPr>
          <p:nvPr>
            <p:ph type="sldNum" sz="quarter" idx="11"/>
          </p:nvPr>
        </p:nvSpPr>
        <p:spPr>
          <a:xfrm>
            <a:off x="11341346" y="6654800"/>
            <a:ext cx="814141" cy="403225"/>
          </a:xfrm>
          <a:ln/>
        </p:spPr>
        <p:txBody>
          <a:bodyPr/>
          <a:lstStyle>
            <a:lvl1pPr>
              <a:defRPr/>
            </a:lvl1pPr>
          </a:lstStyle>
          <a:p>
            <a:pPr>
              <a:defRPr/>
            </a:pPr>
            <a:fld id="{5DBCCA34-0DF8-4FD2-9DD5-240F7ED851AC}" type="slidenum">
              <a:rPr lang="de-DE" altLang="de-DE"/>
              <a:pPr>
                <a:defRPr/>
              </a:pPr>
              <a:t>‹Nr.›</a:t>
            </a:fld>
            <a:endParaRPr lang="de-DE" altLang="de-DE"/>
          </a:p>
        </p:txBody>
      </p:sp>
    </p:spTree>
    <p:extLst>
      <p:ext uri="{BB962C8B-B14F-4D97-AF65-F5344CB8AC3E}">
        <p14:creationId xmlns:p14="http://schemas.microsoft.com/office/powerpoint/2010/main" val="199586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216215" y="1123054"/>
            <a:ext cx="4942180" cy="5401806"/>
          </a:xfrm>
        </p:spPr>
        <p:txBody>
          <a:bodyPr/>
          <a:lstStyle>
            <a:lvl1pPr>
              <a:defRPr sz="3000"/>
            </a:lvl1pPr>
            <a:lvl2pPr marL="1049338" indent="-419100">
              <a:buClr>
                <a:srgbClr val="002658"/>
              </a:buClr>
              <a:buFont typeface="Wingdings" panose="05000000000000000000" pitchFamily="2" charset="2"/>
              <a:buChar char="§"/>
              <a:defRPr sz="3000"/>
            </a:lvl2pPr>
            <a:lvl3pPr marL="1731963" indent="-471488">
              <a:buClr>
                <a:srgbClr val="002658"/>
              </a:buClr>
              <a:buFont typeface="Wingdings" panose="05000000000000000000" pitchFamily="2" charset="2"/>
              <a:buChar char="§"/>
              <a:defRPr sz="2800"/>
            </a:lvl3pPr>
            <a:lvl4pPr marL="2362200" indent="-471488">
              <a:buClr>
                <a:srgbClr val="002658"/>
              </a:buClr>
              <a:buFont typeface="Wingdings" panose="05000000000000000000" pitchFamily="2" charset="2"/>
              <a:buChar char="§"/>
              <a:defRPr sz="2500"/>
            </a:lvl4pPr>
            <a:lvl5pPr marL="2992438" indent="-471488">
              <a:buClr>
                <a:srgbClr val="002658"/>
              </a:buClr>
              <a:buFont typeface="Wingdings" panose="05000000000000000000" pitchFamily="2" charset="2"/>
              <a:buChar char="§"/>
              <a:defRPr sz="2500">
                <a:solidFill>
                  <a:schemeClr val="bg2">
                    <a:lumMod val="50000"/>
                  </a:schemeClr>
                </a:solidFill>
              </a:defRPr>
            </a:lvl5pPr>
            <a:lvl6pPr>
              <a:defRPr sz="2500"/>
            </a:lvl6pPr>
            <a:lvl7pPr>
              <a:defRPr sz="2500"/>
            </a:lvl7pPr>
            <a:lvl8pPr>
              <a:defRPr sz="2500"/>
            </a:lvl8pPr>
            <a:lvl9pPr>
              <a:defRPr sz="2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7368428" y="1123054"/>
            <a:ext cx="4942181" cy="5401806"/>
          </a:xfrm>
        </p:spPr>
        <p:txBody>
          <a:bodyPr/>
          <a:lstStyle>
            <a:lvl1pPr>
              <a:defRPr sz="3000"/>
            </a:lvl1pPr>
            <a:lvl2pPr marL="1049338" indent="-419100">
              <a:buClr>
                <a:srgbClr val="002658"/>
              </a:buClr>
              <a:buFont typeface="Wingdings" panose="05000000000000000000" pitchFamily="2" charset="2"/>
              <a:buChar char="§"/>
              <a:defRPr sz="3000"/>
            </a:lvl2pPr>
            <a:lvl3pPr marL="1731963" indent="-471488">
              <a:buClr>
                <a:srgbClr val="002658"/>
              </a:buClr>
              <a:buFont typeface="Wingdings" panose="05000000000000000000" pitchFamily="2" charset="2"/>
              <a:buChar char="§"/>
              <a:defRPr sz="2800"/>
            </a:lvl3pPr>
            <a:lvl4pPr marL="2362200" indent="-471488">
              <a:buClr>
                <a:srgbClr val="002658"/>
              </a:buClr>
              <a:buFont typeface="Wingdings" panose="05000000000000000000" pitchFamily="2" charset="2"/>
              <a:buChar char="§"/>
              <a:defRPr sz="2500"/>
            </a:lvl4pPr>
            <a:lvl5pPr marL="2992438" indent="-471488">
              <a:buClr>
                <a:srgbClr val="002658"/>
              </a:buClr>
              <a:buFont typeface="Wingdings" panose="05000000000000000000" pitchFamily="2" charset="2"/>
              <a:buChar char="§"/>
              <a:defRPr sz="2500">
                <a:solidFill>
                  <a:schemeClr val="bg2">
                    <a:lumMod val="50000"/>
                  </a:schemeClr>
                </a:solidFill>
              </a:defRPr>
            </a:lvl5pPr>
            <a:lvl6pPr>
              <a:defRPr sz="2500"/>
            </a:lvl6pPr>
            <a:lvl7pPr>
              <a:defRPr sz="2500"/>
            </a:lvl7pPr>
            <a:lvl8pPr>
              <a:defRPr sz="2500"/>
            </a:lvl8pPr>
            <a:lvl9pPr>
              <a:defRPr sz="2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itel 1"/>
          <p:cNvSpPr>
            <a:spLocks noGrp="1"/>
          </p:cNvSpPr>
          <p:nvPr>
            <p:ph type="title"/>
          </p:nvPr>
        </p:nvSpPr>
        <p:spPr>
          <a:xfrm>
            <a:off x="1899536" y="422186"/>
            <a:ext cx="8915177" cy="592720"/>
          </a:xfrm>
        </p:spPr>
        <p:txBody>
          <a:bodyPr/>
          <a:lstStyle>
            <a:lvl1pPr>
              <a:defRPr sz="2400"/>
            </a:lvl1pPr>
          </a:lstStyle>
          <a:p>
            <a:r>
              <a:rPr lang="de-DE"/>
              <a:t>Mastertitelformat bearbeiten</a:t>
            </a:r>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p:txBody>
      </p:sp>
      <p:sp>
        <p:nvSpPr>
          <p:cNvPr id="6" name="Rectangle 4"/>
          <p:cNvSpPr>
            <a:spLocks noGrp="1" noChangeArrowheads="1"/>
          </p:cNvSpPr>
          <p:nvPr>
            <p:ph type="sldNum" sz="quarter" idx="11"/>
          </p:nvPr>
        </p:nvSpPr>
        <p:spPr>
          <a:xfrm>
            <a:off x="11269338" y="6654800"/>
            <a:ext cx="886149" cy="403225"/>
          </a:xfrm>
          <a:ln/>
        </p:spPr>
        <p:txBody>
          <a:bodyPr/>
          <a:lstStyle>
            <a:lvl1pPr>
              <a:defRPr/>
            </a:lvl1pPr>
          </a:lstStyle>
          <a:p>
            <a:pPr>
              <a:defRPr/>
            </a:pPr>
            <a:fld id="{99BAD34D-27EE-4720-AFF7-CF87708B2A76}" type="slidenum">
              <a:rPr lang="de-DE" altLang="de-DE"/>
              <a:pPr>
                <a:defRPr/>
              </a:pPr>
              <a:t>‹Nr.›</a:t>
            </a:fld>
            <a:endParaRPr lang="de-DE" altLang="de-DE"/>
          </a:p>
        </p:txBody>
      </p:sp>
    </p:spTree>
    <p:extLst>
      <p:ext uri="{BB962C8B-B14F-4D97-AF65-F5344CB8AC3E}">
        <p14:creationId xmlns:p14="http://schemas.microsoft.com/office/powerpoint/2010/main" val="2486447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Titel 1"/>
          <p:cNvSpPr>
            <a:spLocks noGrp="1"/>
          </p:cNvSpPr>
          <p:nvPr>
            <p:ph type="title"/>
          </p:nvPr>
        </p:nvSpPr>
        <p:spPr>
          <a:xfrm>
            <a:off x="1899536" y="422186"/>
            <a:ext cx="8915177" cy="592720"/>
          </a:xfrm>
        </p:spPr>
        <p:txBody>
          <a:bodyPr/>
          <a:lstStyle>
            <a:lvl1pPr>
              <a:defRPr sz="2400"/>
            </a:lvl1pPr>
          </a:lstStyle>
          <a:p>
            <a:r>
              <a:rPr lang="de-DE"/>
              <a:t>Mastertitelformat bearbeiten</a:t>
            </a:r>
          </a:p>
        </p:txBody>
      </p:sp>
      <p:sp>
        <p:nvSpPr>
          <p:cNvPr id="3" name="Rectangle 6"/>
          <p:cNvSpPr>
            <a:spLocks noGrp="1" noChangeArrowheads="1"/>
          </p:cNvSpPr>
          <p:nvPr>
            <p:ph type="ftr" sz="quarter" idx="10"/>
          </p:nvPr>
        </p:nvSpPr>
        <p:spPr>
          <a:ln/>
        </p:spPr>
        <p:txBody>
          <a:bodyPr/>
          <a:lstStyle>
            <a:lvl1pPr>
              <a:defRPr/>
            </a:lvl1pPr>
          </a:lstStyle>
          <a:p>
            <a:pPr>
              <a:defRPr/>
            </a:pPr>
            <a:endParaRPr lang="de-DE"/>
          </a:p>
        </p:txBody>
      </p:sp>
      <p:sp>
        <p:nvSpPr>
          <p:cNvPr id="4" name="Rectangle 4"/>
          <p:cNvSpPr>
            <a:spLocks noGrp="1" noChangeArrowheads="1"/>
          </p:cNvSpPr>
          <p:nvPr>
            <p:ph type="sldNum" sz="quarter" idx="11"/>
          </p:nvPr>
        </p:nvSpPr>
        <p:spPr>
          <a:xfrm>
            <a:off x="11413354" y="6654800"/>
            <a:ext cx="742133" cy="403225"/>
          </a:xfrm>
          <a:ln/>
        </p:spPr>
        <p:txBody>
          <a:bodyPr/>
          <a:lstStyle>
            <a:lvl1pPr>
              <a:defRPr/>
            </a:lvl1pPr>
          </a:lstStyle>
          <a:p>
            <a:pPr>
              <a:defRPr/>
            </a:pPr>
            <a:fld id="{3C112778-2C2C-463A-96F3-AEC0411FFF81}" type="slidenum">
              <a:rPr lang="de-DE" altLang="de-DE"/>
              <a:pPr>
                <a:defRPr/>
              </a:pPr>
              <a:t>‹Nr.›</a:t>
            </a:fld>
            <a:endParaRPr lang="de-DE" altLang="de-DE"/>
          </a:p>
        </p:txBody>
      </p:sp>
    </p:spTree>
    <p:extLst>
      <p:ext uri="{BB962C8B-B14F-4D97-AF65-F5344CB8AC3E}">
        <p14:creationId xmlns:p14="http://schemas.microsoft.com/office/powerpoint/2010/main" val="3334319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4" name="Titel 1"/>
          <p:cNvSpPr>
            <a:spLocks noGrp="1"/>
          </p:cNvSpPr>
          <p:nvPr>
            <p:ph type="title"/>
          </p:nvPr>
        </p:nvSpPr>
        <p:spPr>
          <a:xfrm>
            <a:off x="1899536" y="422186"/>
            <a:ext cx="8915177" cy="592720"/>
          </a:xfrm>
        </p:spPr>
        <p:txBody>
          <a:bodyPr/>
          <a:lstStyle>
            <a:lvl1pPr>
              <a:defRPr sz="2400"/>
            </a:lvl1pPr>
          </a:lstStyle>
          <a:p>
            <a:r>
              <a:rPr lang="de-DE"/>
              <a:t>Mastertitelformat bearbeiten</a:t>
            </a:r>
          </a:p>
        </p:txBody>
      </p:sp>
      <p:sp>
        <p:nvSpPr>
          <p:cNvPr id="3" name="Rectangle 6"/>
          <p:cNvSpPr>
            <a:spLocks noGrp="1" noChangeArrowheads="1"/>
          </p:cNvSpPr>
          <p:nvPr>
            <p:ph type="ftr" sz="quarter" idx="10"/>
          </p:nvPr>
        </p:nvSpPr>
        <p:spPr>
          <a:ln/>
        </p:spPr>
        <p:txBody>
          <a:bodyPr/>
          <a:lstStyle>
            <a:lvl1pPr>
              <a:defRPr/>
            </a:lvl1pPr>
          </a:lstStyle>
          <a:p>
            <a:pPr>
              <a:defRPr/>
            </a:pPr>
            <a:endParaRPr lang="de-DE"/>
          </a:p>
        </p:txBody>
      </p:sp>
      <p:sp>
        <p:nvSpPr>
          <p:cNvPr id="5" name="Rectangle 4"/>
          <p:cNvSpPr>
            <a:spLocks noGrp="1" noChangeArrowheads="1"/>
          </p:cNvSpPr>
          <p:nvPr>
            <p:ph type="sldNum" sz="quarter" idx="11"/>
          </p:nvPr>
        </p:nvSpPr>
        <p:spPr>
          <a:xfrm>
            <a:off x="11341346" y="6654800"/>
            <a:ext cx="814141" cy="403225"/>
          </a:xfrm>
          <a:ln/>
        </p:spPr>
        <p:txBody>
          <a:bodyPr/>
          <a:lstStyle>
            <a:lvl1pPr>
              <a:defRPr/>
            </a:lvl1pPr>
          </a:lstStyle>
          <a:p>
            <a:pPr>
              <a:defRPr/>
            </a:pPr>
            <a:fld id="{B1CD17B5-1483-4DC8-A89D-F3085A12FF57}" type="slidenum">
              <a:rPr lang="de-DE" altLang="de-DE"/>
              <a:pPr>
                <a:defRPr/>
              </a:pPr>
              <a:t>‹Nr.›</a:t>
            </a:fld>
            <a:endParaRPr lang="de-DE" altLang="de-DE"/>
          </a:p>
        </p:txBody>
      </p:sp>
    </p:spTree>
    <p:extLst>
      <p:ext uri="{BB962C8B-B14F-4D97-AF65-F5344CB8AC3E}">
        <p14:creationId xmlns:p14="http://schemas.microsoft.com/office/powerpoint/2010/main" val="3837035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2132874" y="1205467"/>
            <a:ext cx="7560945" cy="3868881"/>
          </a:xfrm>
        </p:spPr>
        <p:txBody>
          <a:bodyPr/>
          <a:lstStyle>
            <a:lvl1pPr marL="0" indent="0">
              <a:buNone/>
              <a:defRPr sz="4400"/>
            </a:lvl1pPr>
            <a:lvl2pPr marL="630204" indent="0">
              <a:buNone/>
              <a:defRPr sz="3900"/>
            </a:lvl2pPr>
            <a:lvl3pPr marL="1260409" indent="0">
              <a:buNone/>
              <a:defRPr sz="3300"/>
            </a:lvl3pPr>
            <a:lvl4pPr marL="1890613" indent="0">
              <a:buNone/>
              <a:defRPr sz="2800"/>
            </a:lvl4pPr>
            <a:lvl5pPr marL="2520818" indent="0">
              <a:buNone/>
              <a:defRPr sz="2800"/>
            </a:lvl5pPr>
            <a:lvl6pPr marL="3151022" indent="0">
              <a:buNone/>
              <a:defRPr sz="2800"/>
            </a:lvl6pPr>
            <a:lvl7pPr marL="3781227" indent="0">
              <a:buNone/>
              <a:defRPr sz="2800"/>
            </a:lvl7pPr>
            <a:lvl8pPr marL="4411431" indent="0">
              <a:buNone/>
              <a:defRPr sz="2800"/>
            </a:lvl8pPr>
            <a:lvl9pPr marL="5041636" indent="0">
              <a:buNone/>
              <a:defRPr sz="2800"/>
            </a:lvl9pPr>
          </a:lstStyle>
          <a:p>
            <a:pPr lvl="0"/>
            <a:r>
              <a:rPr lang="de-DE" noProof="0"/>
              <a:t>Bild durch Klicken auf Symbol hinzufügen</a:t>
            </a:r>
          </a:p>
        </p:txBody>
      </p:sp>
      <p:sp>
        <p:nvSpPr>
          <p:cNvPr id="4" name="Textplatzhalter 3"/>
          <p:cNvSpPr>
            <a:spLocks noGrp="1"/>
          </p:cNvSpPr>
          <p:nvPr>
            <p:ph type="body" sz="half" idx="2"/>
          </p:nvPr>
        </p:nvSpPr>
        <p:spPr>
          <a:xfrm>
            <a:off x="2124218" y="5130651"/>
            <a:ext cx="7560945" cy="756761"/>
          </a:xfrm>
        </p:spPr>
        <p:txBody>
          <a:bodyPr/>
          <a:lstStyle>
            <a:lvl1pPr marL="0" indent="0">
              <a:buNone/>
              <a:defRPr sz="1900"/>
            </a:lvl1pPr>
            <a:lvl2pPr marL="630204" indent="0">
              <a:buNone/>
              <a:defRPr sz="1700"/>
            </a:lvl2pPr>
            <a:lvl3pPr marL="1260409" indent="0">
              <a:buNone/>
              <a:defRPr sz="1400"/>
            </a:lvl3pPr>
            <a:lvl4pPr marL="1890613" indent="0">
              <a:buNone/>
              <a:defRPr sz="1200"/>
            </a:lvl4pPr>
            <a:lvl5pPr marL="2520818" indent="0">
              <a:buNone/>
              <a:defRPr sz="1200"/>
            </a:lvl5pPr>
            <a:lvl6pPr marL="3151022" indent="0">
              <a:buNone/>
              <a:defRPr sz="1200"/>
            </a:lvl6pPr>
            <a:lvl7pPr marL="3781227" indent="0">
              <a:buNone/>
              <a:defRPr sz="1200"/>
            </a:lvl7pPr>
            <a:lvl8pPr marL="4411431" indent="0">
              <a:buNone/>
              <a:defRPr sz="1200"/>
            </a:lvl8pPr>
            <a:lvl9pPr marL="5041636" indent="0">
              <a:buNone/>
              <a:defRPr sz="1200"/>
            </a:lvl9pPr>
          </a:lstStyle>
          <a:p>
            <a:pPr lvl="0"/>
            <a:r>
              <a:rPr lang="de-DE"/>
              <a:t>Mastertextformat bearbeiten</a:t>
            </a:r>
          </a:p>
        </p:txBody>
      </p:sp>
      <p:sp>
        <p:nvSpPr>
          <p:cNvPr id="8" name="Titel 1"/>
          <p:cNvSpPr>
            <a:spLocks noGrp="1"/>
          </p:cNvSpPr>
          <p:nvPr>
            <p:ph type="title"/>
          </p:nvPr>
        </p:nvSpPr>
        <p:spPr>
          <a:xfrm>
            <a:off x="1899536" y="422186"/>
            <a:ext cx="8915177" cy="592720"/>
          </a:xfrm>
        </p:spPr>
        <p:txBody>
          <a:bodyPr/>
          <a:lstStyle>
            <a:lvl1pPr>
              <a:defRPr sz="2400"/>
            </a:lvl1pPr>
          </a:lstStyle>
          <a:p>
            <a:r>
              <a:rPr lang="de-DE"/>
              <a:t>Mastertitelformat bearbeiten</a:t>
            </a:r>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p:txBody>
      </p:sp>
      <p:sp>
        <p:nvSpPr>
          <p:cNvPr id="6" name="Rectangle 4"/>
          <p:cNvSpPr>
            <a:spLocks noGrp="1" noChangeArrowheads="1"/>
          </p:cNvSpPr>
          <p:nvPr>
            <p:ph type="sldNum" sz="quarter" idx="11"/>
          </p:nvPr>
        </p:nvSpPr>
        <p:spPr>
          <a:xfrm>
            <a:off x="11413354" y="6654800"/>
            <a:ext cx="742133" cy="403225"/>
          </a:xfrm>
          <a:ln/>
        </p:spPr>
        <p:txBody>
          <a:bodyPr/>
          <a:lstStyle>
            <a:lvl1pPr>
              <a:defRPr/>
            </a:lvl1pPr>
          </a:lstStyle>
          <a:p>
            <a:pPr>
              <a:defRPr/>
            </a:pPr>
            <a:fld id="{3DC5CF81-47A3-45D2-A2DC-2E77181056F7}" type="slidenum">
              <a:rPr lang="de-DE" altLang="de-DE"/>
              <a:pPr>
                <a:defRPr/>
              </a:pPr>
              <a:t>‹Nr.›</a:t>
            </a:fld>
            <a:endParaRPr lang="de-DE" altLang="de-DE"/>
          </a:p>
        </p:txBody>
      </p:sp>
    </p:spTree>
    <p:extLst>
      <p:ext uri="{BB962C8B-B14F-4D97-AF65-F5344CB8AC3E}">
        <p14:creationId xmlns:p14="http://schemas.microsoft.com/office/powerpoint/2010/main" val="370223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Tabelle">
    <p:spTree>
      <p:nvGrpSpPr>
        <p:cNvPr id="1" name=""/>
        <p:cNvGrpSpPr/>
        <p:nvPr/>
      </p:nvGrpSpPr>
      <p:grpSpPr>
        <a:xfrm>
          <a:off x="0" y="0"/>
          <a:ext cx="0" cy="0"/>
          <a:chOff x="0" y="0"/>
          <a:chExt cx="0" cy="0"/>
        </a:xfrm>
      </p:grpSpPr>
      <p:sp>
        <p:nvSpPr>
          <p:cNvPr id="3" name="Tabellenplatzhalter 2"/>
          <p:cNvSpPr>
            <a:spLocks noGrp="1"/>
          </p:cNvSpPr>
          <p:nvPr>
            <p:ph type="tbl" idx="1"/>
          </p:nvPr>
        </p:nvSpPr>
        <p:spPr>
          <a:xfrm>
            <a:off x="2140507" y="1123054"/>
            <a:ext cx="9939491" cy="5401806"/>
          </a:xfrm>
        </p:spPr>
        <p:txBody>
          <a:bodyPr/>
          <a:lstStyle/>
          <a:p>
            <a:pPr lvl="0"/>
            <a:r>
              <a:rPr lang="de-DE" noProof="0"/>
              <a:t>Tabelle durch Klicken auf Symbol hinzufügen</a:t>
            </a:r>
          </a:p>
        </p:txBody>
      </p:sp>
      <p:sp>
        <p:nvSpPr>
          <p:cNvPr id="7" name="Titel 1"/>
          <p:cNvSpPr>
            <a:spLocks noGrp="1"/>
          </p:cNvSpPr>
          <p:nvPr>
            <p:ph type="title"/>
          </p:nvPr>
        </p:nvSpPr>
        <p:spPr>
          <a:xfrm>
            <a:off x="1899536" y="422186"/>
            <a:ext cx="8915177" cy="592720"/>
          </a:xfrm>
        </p:spPr>
        <p:txBody>
          <a:bodyPr/>
          <a:lstStyle>
            <a:lvl1pPr>
              <a:defRPr sz="2400"/>
            </a:lvl1pPr>
          </a:lstStyle>
          <a:p>
            <a:r>
              <a:rPr lang="de-DE"/>
              <a:t>Mastertitelformat bearbeiten</a:t>
            </a:r>
          </a:p>
        </p:txBody>
      </p:sp>
      <p:sp>
        <p:nvSpPr>
          <p:cNvPr id="4" name="Rectangle 6"/>
          <p:cNvSpPr>
            <a:spLocks noGrp="1" noChangeArrowheads="1"/>
          </p:cNvSpPr>
          <p:nvPr>
            <p:ph type="ftr" sz="quarter" idx="10"/>
          </p:nvPr>
        </p:nvSpPr>
        <p:spPr>
          <a:ln/>
        </p:spPr>
        <p:txBody>
          <a:bodyPr/>
          <a:lstStyle>
            <a:lvl1pPr>
              <a:defRPr/>
            </a:lvl1pPr>
          </a:lstStyle>
          <a:p>
            <a:pPr>
              <a:defRPr/>
            </a:pPr>
            <a:endParaRPr lang="de-DE"/>
          </a:p>
        </p:txBody>
      </p:sp>
      <p:sp>
        <p:nvSpPr>
          <p:cNvPr id="5" name="Rectangle 4"/>
          <p:cNvSpPr>
            <a:spLocks noGrp="1" noChangeArrowheads="1"/>
          </p:cNvSpPr>
          <p:nvPr>
            <p:ph type="sldNum" sz="quarter" idx="11"/>
          </p:nvPr>
        </p:nvSpPr>
        <p:spPr>
          <a:xfrm>
            <a:off x="11413354" y="6654800"/>
            <a:ext cx="742133" cy="403225"/>
          </a:xfrm>
          <a:ln/>
        </p:spPr>
        <p:txBody>
          <a:bodyPr/>
          <a:lstStyle>
            <a:lvl1pPr>
              <a:defRPr/>
            </a:lvl1pPr>
          </a:lstStyle>
          <a:p>
            <a:pPr>
              <a:defRPr/>
            </a:pPr>
            <a:fld id="{8265D9FB-BC00-44C8-A18C-32705B3DD820}" type="slidenum">
              <a:rPr lang="de-DE" altLang="de-DE"/>
              <a:pPr>
                <a:defRPr/>
              </a:pPr>
              <a:t>‹Nr.›</a:t>
            </a:fld>
            <a:endParaRPr lang="de-DE" altLang="de-DE"/>
          </a:p>
        </p:txBody>
      </p:sp>
    </p:spTree>
    <p:extLst>
      <p:ext uri="{BB962C8B-B14F-4D97-AF65-F5344CB8AC3E}">
        <p14:creationId xmlns:p14="http://schemas.microsoft.com/office/powerpoint/2010/main" val="1794021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seite">
    <p:spTree>
      <p:nvGrpSpPr>
        <p:cNvPr id="1" name=""/>
        <p:cNvGrpSpPr/>
        <p:nvPr/>
      </p:nvGrpSpPr>
      <p:grpSpPr>
        <a:xfrm>
          <a:off x="0" y="0"/>
          <a:ext cx="0" cy="0"/>
          <a:chOff x="0" y="0"/>
          <a:chExt cx="0" cy="0"/>
        </a:xfrm>
      </p:grpSpPr>
      <p:sp>
        <p:nvSpPr>
          <p:cNvPr id="5" name="Rechteck 4"/>
          <p:cNvSpPr/>
          <p:nvPr userDrawn="1"/>
        </p:nvSpPr>
        <p:spPr>
          <a:xfrm>
            <a:off x="0" y="0"/>
            <a:ext cx="12601575" cy="709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56330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8175" y="306388"/>
            <a:ext cx="8915400"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6041" tIns="63020" rIns="126041" bIns="63020" numCol="1" anchor="ctr" anchorCtr="0" compatLnSpc="1">
            <a:prstTxWarp prst="textNoShape">
              <a:avLst/>
            </a:prstTxWarp>
          </a:bodyPr>
          <a:lstStyle/>
          <a:p>
            <a:pPr lvl="0"/>
            <a:r>
              <a:rPr lang="de-DE" altLang="de-DE"/>
              <a:t>Titelmasterformat durch Klicken bearbeiten</a:t>
            </a:r>
          </a:p>
        </p:txBody>
      </p:sp>
      <p:sp>
        <p:nvSpPr>
          <p:cNvPr id="1027" name="Rectangle 3"/>
          <p:cNvSpPr>
            <a:spLocks noGrp="1" noChangeArrowheads="1"/>
          </p:cNvSpPr>
          <p:nvPr>
            <p:ph type="body" idx="1"/>
          </p:nvPr>
        </p:nvSpPr>
        <p:spPr bwMode="auto">
          <a:xfrm>
            <a:off x="1908175" y="1122363"/>
            <a:ext cx="10094913" cy="540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p>
            <a:pPr lvl="0"/>
            <a:endParaRPr lang="de-DE" altLang="de-DE" dirty="0"/>
          </a:p>
        </p:txBody>
      </p:sp>
      <p:sp>
        <p:nvSpPr>
          <p:cNvPr id="1029" name="Line 5"/>
          <p:cNvSpPr>
            <a:spLocks noChangeShapeType="1"/>
          </p:cNvSpPr>
          <p:nvPr userDrawn="1"/>
        </p:nvSpPr>
        <p:spPr bwMode="auto">
          <a:xfrm>
            <a:off x="2008188" y="1000125"/>
            <a:ext cx="10607675" cy="0"/>
          </a:xfrm>
          <a:prstGeom prst="line">
            <a:avLst/>
          </a:prstGeom>
          <a:noFill/>
          <a:ln w="19050">
            <a:solidFill>
              <a:schemeClr val="tx1">
                <a:lumMod val="65000"/>
                <a:lumOff val="35000"/>
              </a:schemeClr>
            </a:solidFill>
            <a:round/>
            <a:headEnd/>
            <a:tailEnd/>
          </a:ln>
        </p:spPr>
        <p:txBody>
          <a:bodyPr lIns="126041" tIns="63020" rIns="126041" bIns="63020"/>
          <a:lstStyle/>
          <a:p>
            <a:pPr eaLnBrk="1" hangingPunct="1">
              <a:defRPr/>
            </a:pPr>
            <a:endParaRPr lang="de-DE">
              <a:latin typeface="Arial" charset="0"/>
            </a:endParaRPr>
          </a:p>
        </p:txBody>
      </p:sp>
      <p:sp>
        <p:nvSpPr>
          <p:cNvPr id="3078" name="Rectangle 6"/>
          <p:cNvSpPr>
            <a:spLocks noGrp="1" noChangeArrowheads="1"/>
          </p:cNvSpPr>
          <p:nvPr>
            <p:ph type="ftr" sz="quarter" idx="3"/>
          </p:nvPr>
        </p:nvSpPr>
        <p:spPr bwMode="auto">
          <a:xfrm>
            <a:off x="2054225" y="6686550"/>
            <a:ext cx="8037513" cy="492125"/>
          </a:xfrm>
          <a:prstGeom prst="rect">
            <a:avLst/>
          </a:prstGeom>
          <a:noFill/>
          <a:ln w="9525">
            <a:noFill/>
            <a:miter lim="800000"/>
            <a:headEnd/>
            <a:tailEnd/>
          </a:ln>
          <a:effectLst/>
        </p:spPr>
        <p:txBody>
          <a:bodyPr vert="horz" wrap="square" lIns="126041" tIns="63020" rIns="126041" bIns="63020" numCol="1" anchor="t" anchorCtr="0" compatLnSpc="1">
            <a:prstTxWarp prst="textNoShape">
              <a:avLst/>
            </a:prstTxWarp>
          </a:bodyPr>
          <a:lstStyle>
            <a:lvl1pPr eaLnBrk="1" hangingPunct="1">
              <a:defRPr sz="1700">
                <a:solidFill>
                  <a:srgbClr val="4D4D4D"/>
                </a:solidFill>
                <a:latin typeface="Arial" charset="0"/>
              </a:defRPr>
            </a:lvl1pPr>
          </a:lstStyle>
          <a:p>
            <a:pPr>
              <a:defRPr/>
            </a:pPr>
            <a:endParaRPr lang="de-DE"/>
          </a:p>
        </p:txBody>
      </p:sp>
      <p:pic>
        <p:nvPicPr>
          <p:cNvPr id="1030" name="Picture 10"/>
          <p:cNvPicPr>
            <a:picLocks noChangeAspect="1" noChangeArrowheads="1"/>
          </p:cNvPicPr>
          <p:nvPr userDrawn="1"/>
        </p:nvPicPr>
        <p:blipFill>
          <a:blip r:embed="rId10" cstate="print">
            <a:extLst>
              <a:ext uri="{28A0092B-C50C-407E-A947-70E740481C1C}">
                <a14:useLocalDpi xmlns:a14="http://schemas.microsoft.com/office/drawing/2010/main" val="0"/>
              </a:ext>
            </a:extLst>
          </a:blip>
          <a:stretch>
            <a:fillRect/>
          </a:stretch>
        </p:blipFill>
        <p:spPr bwMode="auto">
          <a:xfrm>
            <a:off x="953" y="-3175"/>
            <a:ext cx="1596917"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4"/>
          <p:cNvSpPr>
            <a:spLocks noGrp="1" noChangeArrowheads="1"/>
          </p:cNvSpPr>
          <p:nvPr>
            <p:ph type="sldNum" sz="quarter" idx="4"/>
          </p:nvPr>
        </p:nvSpPr>
        <p:spPr bwMode="auto">
          <a:xfrm>
            <a:off x="11197330" y="6654800"/>
            <a:ext cx="958157" cy="403225"/>
          </a:xfrm>
          <a:prstGeom prst="rect">
            <a:avLst/>
          </a:prstGeom>
          <a:noFill/>
          <a:ln w="9525">
            <a:noFill/>
            <a:miter lim="800000"/>
            <a:headEnd/>
            <a:tailEnd/>
          </a:ln>
          <a:effectLst/>
        </p:spPr>
        <p:txBody>
          <a:bodyPr vert="horz" wrap="square" lIns="126041" tIns="63020" rIns="126041" bIns="63020" numCol="1" anchor="t" anchorCtr="0" compatLnSpc="1">
            <a:prstTxWarp prst="textNoShape">
              <a:avLst/>
            </a:prstTxWarp>
          </a:bodyPr>
          <a:lstStyle>
            <a:lvl1pPr algn="r" eaLnBrk="1" hangingPunct="1">
              <a:defRPr sz="1700">
                <a:solidFill>
                  <a:srgbClr val="4D4D4D"/>
                </a:solidFill>
              </a:defRPr>
            </a:lvl1pPr>
          </a:lstStyle>
          <a:p>
            <a:pPr>
              <a:defRPr/>
            </a:pPr>
            <a:fld id="{8701F9D2-B1E4-4A44-8ED7-FE0C1276B5BE}" type="slidenum">
              <a:rPr lang="de-DE" altLang="de-DE"/>
              <a:pPr>
                <a:defRPr/>
              </a:pPr>
              <a:t>‹Nr.›</a:t>
            </a:fld>
            <a:endParaRPr lang="de-DE" altLang="de-DE"/>
          </a:p>
        </p:txBody>
      </p:sp>
    </p:spTree>
  </p:cSld>
  <p:clrMap bg1="lt1" tx1="dk1" bg2="lt2" tx2="dk2" accent1="accent1" accent2="accent2" accent3="accent3" accent4="accent4" accent5="accent5" accent6="accent6" hlink="hlink" folHlink="folHlink"/>
  <p:sldLayoutIdLst>
    <p:sldLayoutId id="2147484083" r:id="rId1"/>
    <p:sldLayoutId id="2147484077" r:id="rId2"/>
    <p:sldLayoutId id="2147484078" r:id="rId3"/>
    <p:sldLayoutId id="2147484079" r:id="rId4"/>
    <p:sldLayoutId id="2147484080" r:id="rId5"/>
    <p:sldLayoutId id="2147484081" r:id="rId6"/>
    <p:sldLayoutId id="2147484082" r:id="rId7"/>
    <p:sldLayoutId id="2147484084" r:id="rId8"/>
  </p:sldLayoutIdLst>
  <p:hf hdr="0" ftr="0" dt="0"/>
  <p:txStyles>
    <p:titleStyle>
      <a:lvl1pPr algn="l" rtl="0" eaLnBrk="1" fontAlgn="base" hangingPunct="1">
        <a:spcBef>
          <a:spcPct val="0"/>
        </a:spcBef>
        <a:spcAft>
          <a:spcPct val="0"/>
        </a:spcAft>
        <a:defRPr sz="2800">
          <a:solidFill>
            <a:srgbClr val="001E46"/>
          </a:solidFill>
          <a:latin typeface="+mj-lt"/>
          <a:ea typeface="+mj-ea"/>
          <a:cs typeface="+mj-cs"/>
        </a:defRPr>
      </a:lvl1pPr>
      <a:lvl2pPr algn="l" rtl="0" eaLnBrk="1" fontAlgn="base" hangingPunct="1">
        <a:spcBef>
          <a:spcPct val="0"/>
        </a:spcBef>
        <a:spcAft>
          <a:spcPct val="0"/>
        </a:spcAft>
        <a:defRPr sz="2800">
          <a:solidFill>
            <a:srgbClr val="001E46"/>
          </a:solidFill>
          <a:latin typeface="Arial" charset="0"/>
        </a:defRPr>
      </a:lvl2pPr>
      <a:lvl3pPr algn="l" rtl="0" eaLnBrk="1" fontAlgn="base" hangingPunct="1">
        <a:spcBef>
          <a:spcPct val="0"/>
        </a:spcBef>
        <a:spcAft>
          <a:spcPct val="0"/>
        </a:spcAft>
        <a:defRPr sz="2800">
          <a:solidFill>
            <a:srgbClr val="001E46"/>
          </a:solidFill>
          <a:latin typeface="Arial" charset="0"/>
        </a:defRPr>
      </a:lvl3pPr>
      <a:lvl4pPr algn="l" rtl="0" eaLnBrk="1" fontAlgn="base" hangingPunct="1">
        <a:spcBef>
          <a:spcPct val="0"/>
        </a:spcBef>
        <a:spcAft>
          <a:spcPct val="0"/>
        </a:spcAft>
        <a:defRPr sz="2800">
          <a:solidFill>
            <a:srgbClr val="001E46"/>
          </a:solidFill>
          <a:latin typeface="Arial" charset="0"/>
        </a:defRPr>
      </a:lvl4pPr>
      <a:lvl5pPr algn="l" rtl="0" eaLnBrk="1" fontAlgn="base" hangingPunct="1">
        <a:spcBef>
          <a:spcPct val="0"/>
        </a:spcBef>
        <a:spcAft>
          <a:spcPct val="0"/>
        </a:spcAft>
        <a:defRPr sz="2800">
          <a:solidFill>
            <a:srgbClr val="001E46"/>
          </a:solidFill>
          <a:latin typeface="Arial" charset="0"/>
        </a:defRPr>
      </a:lvl5pPr>
      <a:lvl6pPr marL="630204" algn="l" rtl="0" eaLnBrk="1" fontAlgn="base" hangingPunct="1">
        <a:spcBef>
          <a:spcPct val="0"/>
        </a:spcBef>
        <a:spcAft>
          <a:spcPct val="0"/>
        </a:spcAft>
        <a:defRPr sz="3300">
          <a:solidFill>
            <a:srgbClr val="001E46"/>
          </a:solidFill>
          <a:latin typeface="Arial" charset="0"/>
        </a:defRPr>
      </a:lvl6pPr>
      <a:lvl7pPr marL="1260409" algn="l" rtl="0" eaLnBrk="1" fontAlgn="base" hangingPunct="1">
        <a:spcBef>
          <a:spcPct val="0"/>
        </a:spcBef>
        <a:spcAft>
          <a:spcPct val="0"/>
        </a:spcAft>
        <a:defRPr sz="3300">
          <a:solidFill>
            <a:srgbClr val="001E46"/>
          </a:solidFill>
          <a:latin typeface="Arial" charset="0"/>
        </a:defRPr>
      </a:lvl7pPr>
      <a:lvl8pPr marL="1890613" algn="l" rtl="0" eaLnBrk="1" fontAlgn="base" hangingPunct="1">
        <a:spcBef>
          <a:spcPct val="0"/>
        </a:spcBef>
        <a:spcAft>
          <a:spcPct val="0"/>
        </a:spcAft>
        <a:defRPr sz="3300">
          <a:solidFill>
            <a:srgbClr val="001E46"/>
          </a:solidFill>
          <a:latin typeface="Arial" charset="0"/>
        </a:defRPr>
      </a:lvl8pPr>
      <a:lvl9pPr marL="2520818" algn="l" rtl="0" eaLnBrk="1" fontAlgn="base" hangingPunct="1">
        <a:spcBef>
          <a:spcPct val="0"/>
        </a:spcBef>
        <a:spcAft>
          <a:spcPct val="0"/>
        </a:spcAft>
        <a:defRPr sz="3300">
          <a:solidFill>
            <a:srgbClr val="001E46"/>
          </a:solidFill>
          <a:latin typeface="Arial" charset="0"/>
        </a:defRPr>
      </a:lvl9pPr>
    </p:titleStyle>
    <p:body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har char="•"/>
        <a:defRPr sz="2200">
          <a:solidFill>
            <a:srgbClr val="4D4D4D"/>
          </a:solidFill>
          <a:latin typeface="+mn-lt"/>
        </a:defRPr>
      </a:lvl2pPr>
      <a:lvl3pPr marL="1731963" indent="-471488" algn="l" rtl="0" eaLnBrk="1" fontAlgn="base" hangingPunct="1">
        <a:spcBef>
          <a:spcPct val="20000"/>
        </a:spcBef>
        <a:spcAft>
          <a:spcPct val="0"/>
        </a:spcAft>
        <a:buChar char="•"/>
        <a:defRPr sz="2200">
          <a:solidFill>
            <a:srgbClr val="4D4D4D"/>
          </a:solidFill>
          <a:latin typeface="+mn-lt"/>
        </a:defRPr>
      </a:lvl3pPr>
      <a:lvl4pPr marL="2362200" indent="-471488" algn="l" rtl="0" eaLnBrk="1" fontAlgn="base" hangingPunct="1">
        <a:spcBef>
          <a:spcPct val="20000"/>
        </a:spcBef>
        <a:spcAft>
          <a:spcPct val="0"/>
        </a:spcAft>
        <a:buChar char="•"/>
        <a:defRPr sz="2200">
          <a:solidFill>
            <a:srgbClr val="4D4D4D"/>
          </a:solidFill>
          <a:latin typeface="+mn-lt"/>
        </a:defRPr>
      </a:lvl4pPr>
      <a:lvl5pPr marL="2992438" indent="-471488" algn="l" rtl="0" eaLnBrk="1" fontAlgn="base" hangingPunct="1">
        <a:spcBef>
          <a:spcPct val="20000"/>
        </a:spcBef>
        <a:spcAft>
          <a:spcPct val="0"/>
        </a:spcAft>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p:bodyStyle>
    <p:otherStyle>
      <a:defPPr>
        <a:defRPr lang="de-DE"/>
      </a:defPPr>
      <a:lvl1pPr marL="0" algn="l" defTabSz="1260409" rtl="0" eaLnBrk="1" latinLnBrk="0" hangingPunct="1">
        <a:defRPr sz="2500" kern="1200">
          <a:solidFill>
            <a:schemeClr val="tx1"/>
          </a:solidFill>
          <a:latin typeface="+mn-lt"/>
          <a:ea typeface="+mn-ea"/>
          <a:cs typeface="+mn-cs"/>
        </a:defRPr>
      </a:lvl1pPr>
      <a:lvl2pPr marL="630204" algn="l" defTabSz="1260409" rtl="0" eaLnBrk="1" latinLnBrk="0" hangingPunct="1">
        <a:defRPr sz="2500" kern="1200">
          <a:solidFill>
            <a:schemeClr val="tx1"/>
          </a:solidFill>
          <a:latin typeface="+mn-lt"/>
          <a:ea typeface="+mn-ea"/>
          <a:cs typeface="+mn-cs"/>
        </a:defRPr>
      </a:lvl2pPr>
      <a:lvl3pPr marL="1260409" algn="l" defTabSz="1260409" rtl="0" eaLnBrk="1" latinLnBrk="0" hangingPunct="1">
        <a:defRPr sz="2500" kern="1200">
          <a:solidFill>
            <a:schemeClr val="tx1"/>
          </a:solidFill>
          <a:latin typeface="+mn-lt"/>
          <a:ea typeface="+mn-ea"/>
          <a:cs typeface="+mn-cs"/>
        </a:defRPr>
      </a:lvl3pPr>
      <a:lvl4pPr marL="1890613" algn="l" defTabSz="1260409" rtl="0" eaLnBrk="1" latinLnBrk="0" hangingPunct="1">
        <a:defRPr sz="2500" kern="1200">
          <a:solidFill>
            <a:schemeClr val="tx1"/>
          </a:solidFill>
          <a:latin typeface="+mn-lt"/>
          <a:ea typeface="+mn-ea"/>
          <a:cs typeface="+mn-cs"/>
        </a:defRPr>
      </a:lvl4pPr>
      <a:lvl5pPr marL="2520818" algn="l" defTabSz="1260409" rtl="0" eaLnBrk="1" latinLnBrk="0" hangingPunct="1">
        <a:defRPr sz="2500" kern="1200">
          <a:solidFill>
            <a:schemeClr val="tx1"/>
          </a:solidFill>
          <a:latin typeface="+mn-lt"/>
          <a:ea typeface="+mn-ea"/>
          <a:cs typeface="+mn-cs"/>
        </a:defRPr>
      </a:lvl5pPr>
      <a:lvl6pPr marL="3151022" algn="l" defTabSz="1260409" rtl="0" eaLnBrk="1" latinLnBrk="0" hangingPunct="1">
        <a:defRPr sz="2500" kern="1200">
          <a:solidFill>
            <a:schemeClr val="tx1"/>
          </a:solidFill>
          <a:latin typeface="+mn-lt"/>
          <a:ea typeface="+mn-ea"/>
          <a:cs typeface="+mn-cs"/>
        </a:defRPr>
      </a:lvl6pPr>
      <a:lvl7pPr marL="3781227" algn="l" defTabSz="1260409" rtl="0" eaLnBrk="1" latinLnBrk="0" hangingPunct="1">
        <a:defRPr sz="2500" kern="1200">
          <a:solidFill>
            <a:schemeClr val="tx1"/>
          </a:solidFill>
          <a:latin typeface="+mn-lt"/>
          <a:ea typeface="+mn-ea"/>
          <a:cs typeface="+mn-cs"/>
        </a:defRPr>
      </a:lvl7pPr>
      <a:lvl8pPr marL="4411431" algn="l" defTabSz="1260409" rtl="0" eaLnBrk="1" latinLnBrk="0" hangingPunct="1">
        <a:defRPr sz="2500" kern="1200">
          <a:solidFill>
            <a:schemeClr val="tx1"/>
          </a:solidFill>
          <a:latin typeface="+mn-lt"/>
          <a:ea typeface="+mn-ea"/>
          <a:cs typeface="+mn-cs"/>
        </a:defRPr>
      </a:lvl8pPr>
      <a:lvl9pPr marL="5041636" algn="l" defTabSz="1260409"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5.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13.png"/><Relationship Id="rId3" Type="http://schemas.openxmlformats.org/officeDocument/2006/relationships/image" Target="../media/image43.jpeg"/><Relationship Id="rId7" Type="http://schemas.openxmlformats.org/officeDocument/2006/relationships/image" Target="../media/image47.png"/><Relationship Id="rId12"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png"/><Relationship Id="rId5" Type="http://schemas.openxmlformats.org/officeDocument/2006/relationships/image" Target="../media/image45.png"/><Relationship Id="rId10" Type="http://schemas.openxmlformats.org/officeDocument/2006/relationships/image" Target="../media/image9.png"/><Relationship Id="rId4" Type="http://schemas.openxmlformats.org/officeDocument/2006/relationships/image" Target="../media/image44.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9.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19.jpeg"/><Relationship Id="rId12"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6.jpe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erade Verbindung 2"/>
          <p:cNvCxnSpPr/>
          <p:nvPr/>
        </p:nvCxnSpPr>
        <p:spPr>
          <a:xfrm>
            <a:off x="2413000" y="3917950"/>
            <a:ext cx="7272338"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Titel 1"/>
          <p:cNvSpPr>
            <a:spLocks noGrp="1"/>
          </p:cNvSpPr>
          <p:nvPr>
            <p:ph type="ctrTitle"/>
          </p:nvPr>
        </p:nvSpPr>
        <p:spPr>
          <a:xfrm>
            <a:off x="2347862" y="2106315"/>
            <a:ext cx="8489429" cy="1650731"/>
          </a:xfrm>
        </p:spPr>
        <p:txBody>
          <a:bodyPr anchor="b" anchorCtr="0"/>
          <a:lstStyle/>
          <a:p>
            <a:r>
              <a:rPr lang="de-DE" altLang="de-DE" dirty="0"/>
              <a:t>BLITZ ⚡and WOLKE ☁️ </a:t>
            </a:r>
          </a:p>
        </p:txBody>
      </p:sp>
      <p:sp>
        <p:nvSpPr>
          <p:cNvPr id="6" name="Untertitel 2"/>
          <p:cNvSpPr>
            <a:spLocks noGrp="1"/>
          </p:cNvSpPr>
          <p:nvPr>
            <p:ph type="subTitle" idx="1"/>
          </p:nvPr>
        </p:nvSpPr>
        <p:spPr>
          <a:xfrm>
            <a:off x="2351037" y="4036815"/>
            <a:ext cx="8486254" cy="1752600"/>
          </a:xfrm>
        </p:spPr>
        <p:txBody>
          <a:bodyPr/>
          <a:lstStyle/>
          <a:p>
            <a:pPr marL="0" indent="0" algn="l">
              <a:buNone/>
            </a:pPr>
            <a:r>
              <a:rPr lang="en-US" sz="1800" b="0" i="0" u="none" strike="noStrike" baseline="0">
                <a:latin typeface="SFBX0800"/>
              </a:rPr>
              <a:t>A </a:t>
            </a:r>
            <a:r>
              <a:rPr lang="en-US" sz="1800" b="0" i="0" u="none" strike="noStrike" baseline="0" dirty="0">
                <a:latin typeface="SFBX0800"/>
              </a:rPr>
              <a:t>lightweight framework for fast, scalable image data exploration</a:t>
            </a:r>
            <a:endParaRPr lang="de-DE" sz="1800" b="0" i="0" u="none" strike="noStrike" baseline="0" dirty="0">
              <a:latin typeface="SFBX0800"/>
            </a:endParaRPr>
          </a:p>
          <a:p>
            <a:pPr marL="0" indent="0" algn="l">
              <a:buNone/>
            </a:pPr>
            <a:endParaRPr lang="de-DE" altLang="de-DE" sz="1800" dirty="0">
              <a:latin typeface="SFBX0800"/>
            </a:endParaRPr>
          </a:p>
          <a:p>
            <a:pPr marL="0" indent="0" algn="l">
              <a:buNone/>
            </a:pPr>
            <a:r>
              <a:rPr lang="de-DE" altLang="de-DE" sz="1800" dirty="0">
                <a:latin typeface="SFBX0800"/>
              </a:rPr>
              <a:t>P. Mattern, R. Krieg, H. Höft, </a:t>
            </a:r>
            <a:r>
              <a:rPr lang="de-DE" altLang="de-DE" sz="1800" b="1" u="sng" dirty="0">
                <a:latin typeface="SFBX0800"/>
              </a:rPr>
              <a:t>T. Gerling</a:t>
            </a:r>
            <a:r>
              <a:rPr lang="de-DE" altLang="de-DE" sz="1800" dirty="0">
                <a:latin typeface="SFBX0800"/>
              </a:rPr>
              <a:t>, M. Becker</a:t>
            </a:r>
            <a:endParaRPr lang="de-DE" alt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C74E31-F120-41B1-B6AF-AFBE25617AB0}"/>
              </a:ext>
            </a:extLst>
          </p:cNvPr>
          <p:cNvSpPr>
            <a:spLocks noGrp="1"/>
          </p:cNvSpPr>
          <p:nvPr>
            <p:ph type="title"/>
          </p:nvPr>
        </p:nvSpPr>
        <p:spPr>
          <a:xfrm>
            <a:off x="1899536" y="422186"/>
            <a:ext cx="9009763" cy="592720"/>
          </a:xfrm>
        </p:spPr>
        <p:txBody>
          <a:bodyPr/>
          <a:lstStyle/>
          <a:p>
            <a:r>
              <a:rPr lang="de-DE" dirty="0"/>
              <a:t>DAMPF (</a:t>
            </a:r>
            <a:r>
              <a:rPr lang="de-DE" b="1" u="sng" dirty="0"/>
              <a:t>D</a:t>
            </a:r>
            <a:r>
              <a:rPr lang="en-US" dirty="0" err="1"/>
              <a:t>ata</a:t>
            </a:r>
            <a:r>
              <a:rPr lang="en-US" dirty="0"/>
              <a:t> </a:t>
            </a:r>
            <a:r>
              <a:rPr lang="en-US" b="1" u="sng" dirty="0"/>
              <a:t>A</a:t>
            </a:r>
            <a:r>
              <a:rPr lang="en-US" dirty="0"/>
              <a:t>ggregation &amp; </a:t>
            </a:r>
            <a:r>
              <a:rPr lang="en-US" b="1" u="sng" dirty="0"/>
              <a:t>M</a:t>
            </a:r>
            <a:r>
              <a:rPr lang="en-US" dirty="0"/>
              <a:t>odular </a:t>
            </a:r>
            <a:r>
              <a:rPr lang="en-US" b="1" u="sng" dirty="0"/>
              <a:t>P</a:t>
            </a:r>
            <a:r>
              <a:rPr lang="en-US" dirty="0"/>
              <a:t>rocessing </a:t>
            </a:r>
            <a:r>
              <a:rPr lang="en-US" b="1" u="sng" dirty="0"/>
              <a:t>F</a:t>
            </a:r>
            <a:r>
              <a:rPr lang="en-US" dirty="0"/>
              <a:t>ramework)</a:t>
            </a:r>
            <a:endParaRPr lang="de-DE" dirty="0"/>
          </a:p>
        </p:txBody>
      </p:sp>
      <p:sp>
        <p:nvSpPr>
          <p:cNvPr id="4" name="Foliennummernplatzhalter 3">
            <a:extLst>
              <a:ext uri="{FF2B5EF4-FFF2-40B4-BE49-F238E27FC236}">
                <a16:creationId xmlns:a16="http://schemas.microsoft.com/office/drawing/2014/main" id="{6EA27DD9-BA80-43BA-ABCF-2ABE60173CAB}"/>
              </a:ext>
            </a:extLst>
          </p:cNvPr>
          <p:cNvSpPr>
            <a:spLocks noGrp="1"/>
          </p:cNvSpPr>
          <p:nvPr>
            <p:ph type="sldNum" sz="quarter" idx="11"/>
          </p:nvPr>
        </p:nvSpPr>
        <p:spPr/>
        <p:txBody>
          <a:bodyPr/>
          <a:lstStyle/>
          <a:p>
            <a:pPr>
              <a:defRPr/>
            </a:pPr>
            <a:fld id="{5DBCCA34-0DF8-4FD2-9DD5-240F7ED851AC}" type="slidenum">
              <a:rPr lang="de-DE" altLang="de-DE" smtClean="0"/>
              <a:pPr>
                <a:defRPr/>
              </a:pPr>
              <a:t>10</a:t>
            </a:fld>
            <a:endParaRPr lang="de-DE" altLang="de-DE"/>
          </a:p>
        </p:txBody>
      </p:sp>
      <p:sp>
        <p:nvSpPr>
          <p:cNvPr id="6" name="Textfeld 5">
            <a:extLst>
              <a:ext uri="{FF2B5EF4-FFF2-40B4-BE49-F238E27FC236}">
                <a16:creationId xmlns:a16="http://schemas.microsoft.com/office/drawing/2014/main" id="{0E583E53-4963-4F92-A5D7-CED0B38A2DB9}"/>
              </a:ext>
            </a:extLst>
          </p:cNvPr>
          <p:cNvSpPr txBox="1"/>
          <p:nvPr/>
        </p:nvSpPr>
        <p:spPr>
          <a:xfrm>
            <a:off x="2700634" y="5801221"/>
            <a:ext cx="512616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Creating Metadata from Raw Image Folders</a:t>
            </a:r>
          </a:p>
          <a:p>
            <a:r>
              <a:rPr lang="en-US" dirty="0"/>
              <a:t>“Think of DAMPF as your metadata generator — turning folders into searchable databases.”</a:t>
            </a:r>
            <a:endParaRPr lang="de-DE" dirty="0"/>
          </a:p>
        </p:txBody>
      </p:sp>
      <p:cxnSp>
        <p:nvCxnSpPr>
          <p:cNvPr id="9" name="Gerade Verbindung mit Pfeil 8">
            <a:extLst>
              <a:ext uri="{FF2B5EF4-FFF2-40B4-BE49-F238E27FC236}">
                <a16:creationId xmlns:a16="http://schemas.microsoft.com/office/drawing/2014/main" id="{41C2FDEB-43B1-458C-8CCC-CD98AFA00D43}"/>
              </a:ext>
            </a:extLst>
          </p:cNvPr>
          <p:cNvCxnSpPr>
            <a:cxnSpLocks/>
          </p:cNvCxnSpPr>
          <p:nvPr/>
        </p:nvCxnSpPr>
        <p:spPr>
          <a:xfrm>
            <a:off x="8669012" y="2906767"/>
            <a:ext cx="2903972" cy="20567"/>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1" name="Textfeld 10">
            <a:extLst>
              <a:ext uri="{FF2B5EF4-FFF2-40B4-BE49-F238E27FC236}">
                <a16:creationId xmlns:a16="http://schemas.microsoft.com/office/drawing/2014/main" id="{5C934A29-5BAC-4A33-90D1-131668A6C94A}"/>
              </a:ext>
            </a:extLst>
          </p:cNvPr>
          <p:cNvSpPr txBox="1"/>
          <p:nvPr/>
        </p:nvSpPr>
        <p:spPr>
          <a:xfrm>
            <a:off x="11597437" y="2732384"/>
            <a:ext cx="889987" cy="369332"/>
          </a:xfrm>
          <a:prstGeom prst="rect">
            <a:avLst/>
          </a:prstGeom>
          <a:noFill/>
        </p:spPr>
        <p:txBody>
          <a:bodyPr wrap="none" rtlCol="0">
            <a:spAutoFit/>
          </a:bodyPr>
          <a:lstStyle/>
          <a:p>
            <a:r>
              <a:rPr lang="de-DE" dirty="0" err="1"/>
              <a:t>Length</a:t>
            </a:r>
            <a:endParaRPr lang="de-DE" dirty="0"/>
          </a:p>
        </p:txBody>
      </p:sp>
      <p:cxnSp>
        <p:nvCxnSpPr>
          <p:cNvPr id="14" name="Gerade Verbindung mit Pfeil 13">
            <a:extLst>
              <a:ext uri="{FF2B5EF4-FFF2-40B4-BE49-F238E27FC236}">
                <a16:creationId xmlns:a16="http://schemas.microsoft.com/office/drawing/2014/main" id="{433142B7-3010-4D4D-83C8-003CB2F7C066}"/>
              </a:ext>
            </a:extLst>
          </p:cNvPr>
          <p:cNvCxnSpPr>
            <a:cxnSpLocks/>
          </p:cNvCxnSpPr>
          <p:nvPr/>
        </p:nvCxnSpPr>
        <p:spPr>
          <a:xfrm>
            <a:off x="11789008" y="1462951"/>
            <a:ext cx="6401" cy="912436"/>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grpSp>
        <p:nvGrpSpPr>
          <p:cNvPr id="42" name="Gruppieren 41">
            <a:extLst>
              <a:ext uri="{FF2B5EF4-FFF2-40B4-BE49-F238E27FC236}">
                <a16:creationId xmlns:a16="http://schemas.microsoft.com/office/drawing/2014/main" id="{69C1BA3A-AA21-40CB-A8D0-D4724DE26640}"/>
              </a:ext>
            </a:extLst>
          </p:cNvPr>
          <p:cNvGrpSpPr/>
          <p:nvPr/>
        </p:nvGrpSpPr>
        <p:grpSpPr>
          <a:xfrm>
            <a:off x="8105327" y="4698603"/>
            <a:ext cx="4324388" cy="1618653"/>
            <a:chOff x="4994194" y="4428168"/>
            <a:chExt cx="4932635" cy="1846325"/>
          </a:xfrm>
        </p:grpSpPr>
        <p:sp>
          <p:nvSpPr>
            <p:cNvPr id="17" name="Textfeld 16">
              <a:extLst>
                <a:ext uri="{FF2B5EF4-FFF2-40B4-BE49-F238E27FC236}">
                  <a16:creationId xmlns:a16="http://schemas.microsoft.com/office/drawing/2014/main" id="{EBCD2CDC-0238-4818-90BF-6891111EAE4F}"/>
                </a:ext>
              </a:extLst>
            </p:cNvPr>
            <p:cNvSpPr txBox="1"/>
            <p:nvPr/>
          </p:nvSpPr>
          <p:spPr>
            <a:xfrm>
              <a:off x="4994194" y="4431107"/>
              <a:ext cx="1069524" cy="369332"/>
            </a:xfrm>
            <a:prstGeom prst="rect">
              <a:avLst/>
            </a:prstGeom>
            <a:noFill/>
          </p:spPr>
          <p:txBody>
            <a:bodyPr wrap="none" rtlCol="0">
              <a:spAutoFit/>
            </a:bodyPr>
            <a:lstStyle/>
            <a:p>
              <a:r>
                <a:rPr lang="de-DE" dirty="0"/>
                <a:t>Position:</a:t>
              </a:r>
            </a:p>
          </p:txBody>
        </p:sp>
        <p:pic>
          <p:nvPicPr>
            <p:cNvPr id="19" name="Grafik 18">
              <a:extLst>
                <a:ext uri="{FF2B5EF4-FFF2-40B4-BE49-F238E27FC236}">
                  <a16:creationId xmlns:a16="http://schemas.microsoft.com/office/drawing/2014/main" id="{D725A87F-F646-40A8-BBA7-63550B52DBA6}"/>
                </a:ext>
              </a:extLst>
            </p:cNvPr>
            <p:cNvPicPr>
              <a:picLocks noChangeAspect="1"/>
            </p:cNvPicPr>
            <p:nvPr/>
          </p:nvPicPr>
          <p:blipFill>
            <a:blip r:embed="rId2"/>
            <a:stretch>
              <a:fillRect/>
            </a:stretch>
          </p:blipFill>
          <p:spPr>
            <a:xfrm>
              <a:off x="4994194" y="4914627"/>
              <a:ext cx="4932635" cy="1359866"/>
            </a:xfrm>
            <a:prstGeom prst="rect">
              <a:avLst/>
            </a:prstGeom>
          </p:spPr>
        </p:pic>
        <p:cxnSp>
          <p:nvCxnSpPr>
            <p:cNvPr id="21" name="Gerader Verbinder 20">
              <a:extLst>
                <a:ext uri="{FF2B5EF4-FFF2-40B4-BE49-F238E27FC236}">
                  <a16:creationId xmlns:a16="http://schemas.microsoft.com/office/drawing/2014/main" id="{AC3EDDBC-0C7C-44B8-87C7-26852BE819DA}"/>
                </a:ext>
              </a:extLst>
            </p:cNvPr>
            <p:cNvCxnSpPr>
              <a:cxnSpLocks/>
            </p:cNvCxnSpPr>
            <p:nvPr/>
          </p:nvCxnSpPr>
          <p:spPr>
            <a:xfrm>
              <a:off x="6254179" y="4428168"/>
              <a:ext cx="0" cy="669716"/>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Gerader Verbinder 23">
              <a:extLst>
                <a:ext uri="{FF2B5EF4-FFF2-40B4-BE49-F238E27FC236}">
                  <a16:creationId xmlns:a16="http://schemas.microsoft.com/office/drawing/2014/main" id="{D9C5B31B-1C4C-4E08-8541-E4796F2D36D4}"/>
                </a:ext>
              </a:extLst>
            </p:cNvPr>
            <p:cNvCxnSpPr>
              <a:cxnSpLocks/>
            </p:cNvCxnSpPr>
            <p:nvPr/>
          </p:nvCxnSpPr>
          <p:spPr>
            <a:xfrm>
              <a:off x="6428804" y="4428168"/>
              <a:ext cx="0" cy="669716"/>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Gerader Verbinder 25">
              <a:extLst>
                <a:ext uri="{FF2B5EF4-FFF2-40B4-BE49-F238E27FC236}">
                  <a16:creationId xmlns:a16="http://schemas.microsoft.com/office/drawing/2014/main" id="{A5F8C4A3-813A-450E-BB6E-93BE59E05455}"/>
                </a:ext>
              </a:extLst>
            </p:cNvPr>
            <p:cNvCxnSpPr>
              <a:cxnSpLocks/>
            </p:cNvCxnSpPr>
            <p:nvPr/>
          </p:nvCxnSpPr>
          <p:spPr>
            <a:xfrm>
              <a:off x="6616377" y="4428168"/>
              <a:ext cx="0" cy="669716"/>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Gerader Verbinder 26">
              <a:extLst>
                <a:ext uri="{FF2B5EF4-FFF2-40B4-BE49-F238E27FC236}">
                  <a16:creationId xmlns:a16="http://schemas.microsoft.com/office/drawing/2014/main" id="{34D29F31-9C65-4570-93DD-85040DFA6569}"/>
                </a:ext>
              </a:extLst>
            </p:cNvPr>
            <p:cNvCxnSpPr>
              <a:cxnSpLocks/>
            </p:cNvCxnSpPr>
            <p:nvPr/>
          </p:nvCxnSpPr>
          <p:spPr>
            <a:xfrm>
              <a:off x="6857801" y="4428168"/>
              <a:ext cx="0" cy="669716"/>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Gerader Verbinder 27">
              <a:extLst>
                <a:ext uri="{FF2B5EF4-FFF2-40B4-BE49-F238E27FC236}">
                  <a16:creationId xmlns:a16="http://schemas.microsoft.com/office/drawing/2014/main" id="{32A7DA63-3534-4A59-A549-F5AC9287183C}"/>
                </a:ext>
              </a:extLst>
            </p:cNvPr>
            <p:cNvCxnSpPr>
              <a:cxnSpLocks/>
            </p:cNvCxnSpPr>
            <p:nvPr/>
          </p:nvCxnSpPr>
          <p:spPr>
            <a:xfrm>
              <a:off x="7039917" y="4428168"/>
              <a:ext cx="0" cy="669716"/>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3" name="Gruppieren 2">
            <a:extLst>
              <a:ext uri="{FF2B5EF4-FFF2-40B4-BE49-F238E27FC236}">
                <a16:creationId xmlns:a16="http://schemas.microsoft.com/office/drawing/2014/main" id="{34D67699-305F-495D-B0E0-308EF9477C0B}"/>
              </a:ext>
            </a:extLst>
          </p:cNvPr>
          <p:cNvGrpSpPr/>
          <p:nvPr/>
        </p:nvGrpSpPr>
        <p:grpSpPr>
          <a:xfrm rot="16200000">
            <a:off x="9022358" y="50396"/>
            <a:ext cx="1590439" cy="3725889"/>
            <a:chOff x="9159635" y="434186"/>
            <a:chExt cx="1590439" cy="3725889"/>
          </a:xfrm>
        </p:grpSpPr>
        <p:pic>
          <p:nvPicPr>
            <p:cNvPr id="7" name="Grafik 6">
              <a:extLst>
                <a:ext uri="{FF2B5EF4-FFF2-40B4-BE49-F238E27FC236}">
                  <a16:creationId xmlns:a16="http://schemas.microsoft.com/office/drawing/2014/main" id="{25C8B6FF-9F22-43E2-8CAB-880DEF4EFEA6}"/>
                </a:ext>
              </a:extLst>
            </p:cNvPr>
            <p:cNvPicPr>
              <a:picLocks noChangeAspect="1"/>
            </p:cNvPicPr>
            <p:nvPr/>
          </p:nvPicPr>
          <p:blipFill>
            <a:blip r:embed="rId3"/>
            <a:stretch>
              <a:fillRect/>
            </a:stretch>
          </p:blipFill>
          <p:spPr>
            <a:xfrm>
              <a:off x="9159635" y="953852"/>
              <a:ext cx="1590439" cy="3206223"/>
            </a:xfrm>
            <a:prstGeom prst="rect">
              <a:avLst/>
            </a:prstGeom>
          </p:spPr>
        </p:pic>
        <p:cxnSp>
          <p:nvCxnSpPr>
            <p:cNvPr id="34" name="Gerader Verbinder 33">
              <a:extLst>
                <a:ext uri="{FF2B5EF4-FFF2-40B4-BE49-F238E27FC236}">
                  <a16:creationId xmlns:a16="http://schemas.microsoft.com/office/drawing/2014/main" id="{3D746444-08F7-4CA7-9ED6-C8714E23B964}"/>
                </a:ext>
              </a:extLst>
            </p:cNvPr>
            <p:cNvCxnSpPr>
              <a:cxnSpLocks/>
            </p:cNvCxnSpPr>
            <p:nvPr/>
          </p:nvCxnSpPr>
          <p:spPr>
            <a:xfrm rot="5400000" flipV="1">
              <a:off x="8519617" y="1999244"/>
              <a:ext cx="3666708" cy="536592"/>
            </a:xfrm>
            <a:prstGeom prst="line">
              <a:avLst/>
            </a:prstGeom>
          </p:spPr>
          <p:style>
            <a:lnRef idx="3">
              <a:schemeClr val="accent3"/>
            </a:lnRef>
            <a:fillRef idx="0">
              <a:schemeClr val="accent3"/>
            </a:fillRef>
            <a:effectRef idx="2">
              <a:schemeClr val="accent3"/>
            </a:effectRef>
            <a:fontRef idx="minor">
              <a:schemeClr val="tx1"/>
            </a:fontRef>
          </p:style>
        </p:cxnSp>
        <p:cxnSp>
          <p:nvCxnSpPr>
            <p:cNvPr id="36" name="Gerader Verbinder 35">
              <a:extLst>
                <a:ext uri="{FF2B5EF4-FFF2-40B4-BE49-F238E27FC236}">
                  <a16:creationId xmlns:a16="http://schemas.microsoft.com/office/drawing/2014/main" id="{62919902-BE8D-49AE-A715-DD3D76F4E6A3}"/>
                </a:ext>
              </a:extLst>
            </p:cNvPr>
            <p:cNvCxnSpPr>
              <a:cxnSpLocks/>
            </p:cNvCxnSpPr>
            <p:nvPr/>
          </p:nvCxnSpPr>
          <p:spPr>
            <a:xfrm rot="5400000">
              <a:off x="7914408" y="1967446"/>
              <a:ext cx="3544339" cy="477820"/>
            </a:xfrm>
            <a:prstGeom prst="line">
              <a:avLst/>
            </a:prstGeom>
          </p:spPr>
          <p:style>
            <a:lnRef idx="3">
              <a:schemeClr val="accent3"/>
            </a:lnRef>
            <a:fillRef idx="0">
              <a:schemeClr val="accent3"/>
            </a:fillRef>
            <a:effectRef idx="2">
              <a:schemeClr val="accent3"/>
            </a:effectRef>
            <a:fontRef idx="minor">
              <a:schemeClr val="tx1"/>
            </a:fontRef>
          </p:style>
        </p:cxnSp>
      </p:grpSp>
      <p:sp>
        <p:nvSpPr>
          <p:cNvPr id="39" name="Textfeld 38">
            <a:extLst>
              <a:ext uri="{FF2B5EF4-FFF2-40B4-BE49-F238E27FC236}">
                <a16:creationId xmlns:a16="http://schemas.microsoft.com/office/drawing/2014/main" id="{33B7619E-EA16-4625-B0F1-59FDE9A43DB5}"/>
              </a:ext>
            </a:extLst>
          </p:cNvPr>
          <p:cNvSpPr txBox="1"/>
          <p:nvPr/>
        </p:nvSpPr>
        <p:spPr>
          <a:xfrm>
            <a:off x="11655144" y="1093021"/>
            <a:ext cx="774571" cy="369332"/>
          </a:xfrm>
          <a:prstGeom prst="rect">
            <a:avLst/>
          </a:prstGeom>
          <a:noFill/>
        </p:spPr>
        <p:txBody>
          <a:bodyPr wrap="none" rtlCol="0">
            <a:spAutoFit/>
          </a:bodyPr>
          <a:lstStyle/>
          <a:p>
            <a:r>
              <a:rPr lang="de-DE" dirty="0"/>
              <a:t>Width</a:t>
            </a:r>
          </a:p>
        </p:txBody>
      </p:sp>
      <p:sp>
        <p:nvSpPr>
          <p:cNvPr id="40" name="Textfeld 39">
            <a:extLst>
              <a:ext uri="{FF2B5EF4-FFF2-40B4-BE49-F238E27FC236}">
                <a16:creationId xmlns:a16="http://schemas.microsoft.com/office/drawing/2014/main" id="{1E3700BD-8F66-474E-BDFE-A03106AAFEE8}"/>
              </a:ext>
            </a:extLst>
          </p:cNvPr>
          <p:cNvSpPr txBox="1"/>
          <p:nvPr/>
        </p:nvSpPr>
        <p:spPr>
          <a:xfrm>
            <a:off x="7540536" y="1700842"/>
            <a:ext cx="774571" cy="33575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de-DE" dirty="0"/>
              <a:t>Angle</a:t>
            </a:r>
          </a:p>
        </p:txBody>
      </p:sp>
      <p:pic>
        <p:nvPicPr>
          <p:cNvPr id="1026" name="Picture 2" descr="Sql Logo PNGs for Free Download">
            <a:extLst>
              <a:ext uri="{FF2B5EF4-FFF2-40B4-BE49-F238E27FC236}">
                <a16:creationId xmlns:a16="http://schemas.microsoft.com/office/drawing/2014/main" id="{307C358F-F16A-4821-8894-77BF4CA47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9436" y="3847561"/>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45" name="Textfeld 44">
            <a:extLst>
              <a:ext uri="{FF2B5EF4-FFF2-40B4-BE49-F238E27FC236}">
                <a16:creationId xmlns:a16="http://schemas.microsoft.com/office/drawing/2014/main" id="{F6829003-03FC-4834-AA92-2A364D8F1DB8}"/>
              </a:ext>
            </a:extLst>
          </p:cNvPr>
          <p:cNvSpPr txBox="1"/>
          <p:nvPr/>
        </p:nvSpPr>
        <p:spPr>
          <a:xfrm>
            <a:off x="4879222" y="3788380"/>
            <a:ext cx="1971437" cy="369332"/>
          </a:xfrm>
          <a:prstGeom prst="rect">
            <a:avLst/>
          </a:prstGeom>
          <a:noFill/>
        </p:spPr>
        <p:txBody>
          <a:bodyPr wrap="none" rtlCol="0">
            <a:spAutoFit/>
          </a:bodyPr>
          <a:lstStyle/>
          <a:p>
            <a:r>
              <a:rPr lang="de-DE" dirty="0"/>
              <a:t>All </a:t>
            </a:r>
            <a:r>
              <a:rPr lang="de-DE" dirty="0" err="1"/>
              <a:t>into</a:t>
            </a:r>
            <a:r>
              <a:rPr lang="de-DE" dirty="0"/>
              <a:t> a SQL DB</a:t>
            </a:r>
          </a:p>
        </p:txBody>
      </p:sp>
      <p:sp>
        <p:nvSpPr>
          <p:cNvPr id="29" name="Textfeld 28">
            <a:extLst>
              <a:ext uri="{FF2B5EF4-FFF2-40B4-BE49-F238E27FC236}">
                <a16:creationId xmlns:a16="http://schemas.microsoft.com/office/drawing/2014/main" id="{A49CDC18-1FC2-4DE4-9118-86C71C406F3E}"/>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tx1">
                    <a:lumMod val="65000"/>
                    <a:lumOff val="35000"/>
                  </a:schemeClr>
                </a:solidFill>
              </a:rPr>
              <a:t>⚪ Challenge   </a:t>
            </a:r>
            <a:r>
              <a:rPr lang="de-DE" sz="1100" dirty="0">
                <a:solidFill>
                  <a:schemeClr val="accent1"/>
                </a:solidFill>
              </a:rPr>
              <a:t>🔵</a:t>
            </a:r>
            <a:r>
              <a:rPr lang="de-DE" sz="1100" dirty="0">
                <a:solidFill>
                  <a:schemeClr val="tx1">
                    <a:lumMod val="65000"/>
                    <a:lumOff val="35000"/>
                  </a:schemeClr>
                </a:solidFill>
              </a:rPr>
              <a:t> BLITZ   </a:t>
            </a:r>
            <a:r>
              <a:rPr lang="de-DE" sz="1100" dirty="0">
                <a:solidFill>
                  <a:schemeClr val="accent1"/>
                </a:solidFill>
              </a:rPr>
              <a:t>🔵</a:t>
            </a:r>
            <a:r>
              <a:rPr lang="de-DE" sz="1100" dirty="0">
                <a:solidFill>
                  <a:schemeClr val="tx1">
                    <a:lumMod val="65000"/>
                    <a:lumOff val="35000"/>
                  </a:schemeClr>
                </a:solidFill>
              </a:rPr>
              <a:t> WOLKE   ⚪ Outlook</a:t>
            </a:r>
          </a:p>
        </p:txBody>
      </p:sp>
      <p:grpSp>
        <p:nvGrpSpPr>
          <p:cNvPr id="31" name="Gruppieren 30">
            <a:extLst>
              <a:ext uri="{FF2B5EF4-FFF2-40B4-BE49-F238E27FC236}">
                <a16:creationId xmlns:a16="http://schemas.microsoft.com/office/drawing/2014/main" id="{FD235497-F278-4A31-838A-585A1B7B6178}"/>
              </a:ext>
            </a:extLst>
          </p:cNvPr>
          <p:cNvGrpSpPr/>
          <p:nvPr/>
        </p:nvGrpSpPr>
        <p:grpSpPr>
          <a:xfrm>
            <a:off x="3447634" y="1366874"/>
            <a:ext cx="3003435" cy="983063"/>
            <a:chOff x="5220667" y="3690491"/>
            <a:chExt cx="7114400" cy="1552495"/>
          </a:xfrm>
        </p:grpSpPr>
        <p:pic>
          <p:nvPicPr>
            <p:cNvPr id="32" name="Grafik 31">
              <a:extLst>
                <a:ext uri="{FF2B5EF4-FFF2-40B4-BE49-F238E27FC236}">
                  <a16:creationId xmlns:a16="http://schemas.microsoft.com/office/drawing/2014/main" id="{400CB5FF-81B2-426C-8484-7F4250AF4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0667" y="36904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33" name="Grafik 32">
              <a:extLst>
                <a:ext uri="{FF2B5EF4-FFF2-40B4-BE49-F238E27FC236}">
                  <a16:creationId xmlns:a16="http://schemas.microsoft.com/office/drawing/2014/main" id="{5943F9C7-B887-4086-A8C3-7D60987230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3067" y="38428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35" name="Grafik 34">
              <a:extLst>
                <a:ext uri="{FF2B5EF4-FFF2-40B4-BE49-F238E27FC236}">
                  <a16:creationId xmlns:a16="http://schemas.microsoft.com/office/drawing/2014/main" id="{1B88CEA5-2FB2-42CB-872D-A8523B6144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467" y="39952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37" name="Grafik 36">
              <a:extLst>
                <a:ext uri="{FF2B5EF4-FFF2-40B4-BE49-F238E27FC236}">
                  <a16:creationId xmlns:a16="http://schemas.microsoft.com/office/drawing/2014/main" id="{52C65B7B-8319-4214-BD56-CC94F63F9F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7867" y="41476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38" name="Grafik 37">
              <a:extLst>
                <a:ext uri="{FF2B5EF4-FFF2-40B4-BE49-F238E27FC236}">
                  <a16:creationId xmlns:a16="http://schemas.microsoft.com/office/drawing/2014/main" id="{4418CDEB-E232-4929-9192-DF53F82A5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0267" y="43000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44" name="Grafik 43">
              <a:extLst>
                <a:ext uri="{FF2B5EF4-FFF2-40B4-BE49-F238E27FC236}">
                  <a16:creationId xmlns:a16="http://schemas.microsoft.com/office/drawing/2014/main" id="{FCCBAC1B-4241-43E5-A548-739C7E70B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2667" y="44524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46" name="Grafik 45">
              <a:extLst>
                <a:ext uri="{FF2B5EF4-FFF2-40B4-BE49-F238E27FC236}">
                  <a16:creationId xmlns:a16="http://schemas.microsoft.com/office/drawing/2014/main" id="{AAF5FE4F-342D-4D65-B2DF-757387FE4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067" y="46048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grpSp>
      <p:pic>
        <p:nvPicPr>
          <p:cNvPr id="47" name="Picture 4">
            <a:extLst>
              <a:ext uri="{FF2B5EF4-FFF2-40B4-BE49-F238E27FC236}">
                <a16:creationId xmlns:a16="http://schemas.microsoft.com/office/drawing/2014/main" id="{CDBF3B18-C34E-4C07-9EA4-3DB07B2BE7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6933" y="1318629"/>
            <a:ext cx="451947" cy="451947"/>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0355709-9E1B-4D2C-952D-4AD9F3AF8E8D}"/>
              </a:ext>
            </a:extLst>
          </p:cNvPr>
          <p:cNvPicPr>
            <a:picLocks noChangeAspect="1"/>
          </p:cNvPicPr>
          <p:nvPr/>
        </p:nvPicPr>
        <p:blipFill>
          <a:blip r:embed="rId7"/>
          <a:stretch>
            <a:fillRect/>
          </a:stretch>
        </p:blipFill>
        <p:spPr>
          <a:xfrm>
            <a:off x="3990084" y="1281367"/>
            <a:ext cx="535440" cy="532291"/>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51" name="Inhaltsplatzhalter 2">
            <a:extLst>
              <a:ext uri="{FF2B5EF4-FFF2-40B4-BE49-F238E27FC236}">
                <a16:creationId xmlns:a16="http://schemas.microsoft.com/office/drawing/2014/main" id="{1ECB6746-C696-4E13-B5C7-AF087649B6F3}"/>
              </a:ext>
            </a:extLst>
          </p:cNvPr>
          <p:cNvSpPr>
            <a:spLocks noGrp="1"/>
          </p:cNvSpPr>
          <p:nvPr>
            <p:ph idx="1"/>
          </p:nvPr>
        </p:nvSpPr>
        <p:spPr>
          <a:xfrm>
            <a:off x="171860" y="3347093"/>
            <a:ext cx="4324386" cy="1822293"/>
          </a:xfrm>
        </p:spPr>
        <p:txBody>
          <a:bodyPr/>
          <a:lstStyle/>
          <a:p>
            <a:pPr marL="0" indent="0">
              <a:buNone/>
            </a:pPr>
            <a:r>
              <a:rPr lang="it-IT" sz="1800" dirty="0"/>
              <a:t>i.e. via </a:t>
            </a:r>
            <a:r>
              <a:rPr lang="it-IT" sz="1800" dirty="0" err="1"/>
              <a:t>OpenCV</a:t>
            </a:r>
            <a:r>
              <a:rPr lang="it-IT" sz="1800" dirty="0"/>
              <a:t>:</a:t>
            </a:r>
            <a:endParaRPr lang="en-US" sz="1800" dirty="0"/>
          </a:p>
          <a:p>
            <a:r>
              <a:rPr lang="de-DE" sz="1800" dirty="0"/>
              <a:t>Min, Max, Mean </a:t>
            </a:r>
            <a:r>
              <a:rPr lang="de-DE" sz="1800" dirty="0" err="1"/>
              <a:t>Intensity</a:t>
            </a:r>
            <a:endParaRPr lang="de-DE" sz="1800" dirty="0"/>
          </a:p>
          <a:p>
            <a:r>
              <a:rPr lang="de-DE" sz="1800" dirty="0" err="1"/>
              <a:t>Laplacian</a:t>
            </a:r>
            <a:r>
              <a:rPr lang="de-DE" sz="1800" dirty="0"/>
              <a:t> („Noise“)</a:t>
            </a:r>
          </a:p>
          <a:p>
            <a:r>
              <a:rPr lang="de-DE" sz="1800" dirty="0"/>
              <a:t>Self-</a:t>
            </a:r>
            <a:r>
              <a:rPr lang="de-DE" sz="1800" dirty="0" err="1"/>
              <a:t>similarity</a:t>
            </a:r>
            <a:r>
              <a:rPr lang="de-DE" sz="1800" dirty="0"/>
              <a:t> (auto-</a:t>
            </a:r>
            <a:r>
              <a:rPr lang="de-DE" sz="1800" dirty="0" err="1"/>
              <a:t>correlation</a:t>
            </a:r>
            <a:r>
              <a:rPr lang="de-DE" sz="1800" dirty="0"/>
              <a:t>)</a:t>
            </a:r>
          </a:p>
          <a:p>
            <a:r>
              <a:rPr lang="de-DE" sz="1800" dirty="0"/>
              <a:t>Date / Time</a:t>
            </a:r>
          </a:p>
        </p:txBody>
      </p:sp>
      <p:sp>
        <p:nvSpPr>
          <p:cNvPr id="52" name="Inhaltsplatzhalter 2">
            <a:extLst>
              <a:ext uri="{FF2B5EF4-FFF2-40B4-BE49-F238E27FC236}">
                <a16:creationId xmlns:a16="http://schemas.microsoft.com/office/drawing/2014/main" id="{6EF462FA-C34E-44BA-A402-699EB02F3C47}"/>
              </a:ext>
            </a:extLst>
          </p:cNvPr>
          <p:cNvSpPr txBox="1">
            <a:spLocks/>
          </p:cNvSpPr>
          <p:nvPr/>
        </p:nvSpPr>
        <p:spPr bwMode="auto">
          <a:xfrm>
            <a:off x="171860" y="5067932"/>
            <a:ext cx="2930249" cy="198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it-IT" sz="1800" kern="0" dirty="0" err="1"/>
              <a:t>Experimental</a:t>
            </a:r>
            <a:r>
              <a:rPr lang="it-IT" sz="1800" kern="0" dirty="0"/>
              <a:t> </a:t>
            </a:r>
            <a:r>
              <a:rPr lang="it-IT" sz="1800" kern="0" dirty="0" err="1"/>
              <a:t>Conditions</a:t>
            </a:r>
            <a:r>
              <a:rPr lang="it-IT" sz="1800" kern="0" dirty="0"/>
              <a:t>:</a:t>
            </a:r>
            <a:endParaRPr lang="en-US" sz="1800" kern="0" dirty="0"/>
          </a:p>
          <a:p>
            <a:r>
              <a:rPr lang="de-DE" sz="1800" kern="0" dirty="0" err="1"/>
              <a:t>Voltage</a:t>
            </a:r>
            <a:endParaRPr lang="de-DE" sz="1800" kern="0" dirty="0"/>
          </a:p>
          <a:p>
            <a:r>
              <a:rPr lang="de-DE" sz="1800" kern="0" dirty="0" err="1"/>
              <a:t>Current</a:t>
            </a:r>
            <a:endParaRPr lang="de-DE" sz="1800" kern="0" dirty="0"/>
          </a:p>
          <a:p>
            <a:r>
              <a:rPr lang="de-DE" sz="1800" kern="0" dirty="0"/>
              <a:t>Gas </a:t>
            </a:r>
            <a:r>
              <a:rPr lang="de-DE" sz="1800" kern="0" dirty="0" err="1"/>
              <a:t>Mixture</a:t>
            </a:r>
            <a:endParaRPr lang="de-DE" sz="1800" kern="0" dirty="0"/>
          </a:p>
          <a:p>
            <a:r>
              <a:rPr lang="de-DE" sz="1800" kern="0" dirty="0"/>
              <a:t>…</a:t>
            </a:r>
          </a:p>
        </p:txBody>
      </p:sp>
      <p:sp>
        <p:nvSpPr>
          <p:cNvPr id="54" name="Textfeld 53">
            <a:extLst>
              <a:ext uri="{FF2B5EF4-FFF2-40B4-BE49-F238E27FC236}">
                <a16:creationId xmlns:a16="http://schemas.microsoft.com/office/drawing/2014/main" id="{6C86A0C2-E8A2-4CCA-BF66-550CDAEB74F6}"/>
              </a:ext>
            </a:extLst>
          </p:cNvPr>
          <p:cNvSpPr txBox="1"/>
          <p:nvPr/>
        </p:nvSpPr>
        <p:spPr>
          <a:xfrm>
            <a:off x="8342919" y="3631371"/>
            <a:ext cx="2940262"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de-DE" dirty="0"/>
              <a:t>Domain </a:t>
            </a:r>
            <a:r>
              <a:rPr lang="de-DE" dirty="0" err="1"/>
              <a:t>Specific</a:t>
            </a:r>
            <a:r>
              <a:rPr lang="de-DE" dirty="0"/>
              <a:t> </a:t>
            </a:r>
            <a:r>
              <a:rPr lang="de-DE" dirty="0" err="1"/>
              <a:t>Metrics</a:t>
            </a:r>
            <a:endParaRPr lang="de-DE" dirty="0"/>
          </a:p>
        </p:txBody>
      </p:sp>
      <p:sp>
        <p:nvSpPr>
          <p:cNvPr id="55" name="Textfeld 54">
            <a:extLst>
              <a:ext uri="{FF2B5EF4-FFF2-40B4-BE49-F238E27FC236}">
                <a16:creationId xmlns:a16="http://schemas.microsoft.com/office/drawing/2014/main" id="{7206C07F-1657-49BD-8839-DB31EAD7AECF}"/>
              </a:ext>
            </a:extLst>
          </p:cNvPr>
          <p:cNvSpPr txBox="1"/>
          <p:nvPr/>
        </p:nvSpPr>
        <p:spPr>
          <a:xfrm>
            <a:off x="241444" y="2880498"/>
            <a:ext cx="3576435"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de-DE" dirty="0"/>
              <a:t>Non- Domain </a:t>
            </a:r>
            <a:r>
              <a:rPr lang="de-DE" dirty="0" err="1"/>
              <a:t>Specific</a:t>
            </a:r>
            <a:r>
              <a:rPr lang="de-DE" dirty="0"/>
              <a:t> </a:t>
            </a:r>
            <a:r>
              <a:rPr lang="de-DE" dirty="0" err="1"/>
              <a:t>Metrics</a:t>
            </a:r>
            <a:endParaRPr lang="de-DE" dirty="0"/>
          </a:p>
        </p:txBody>
      </p:sp>
      <p:sp>
        <p:nvSpPr>
          <p:cNvPr id="57" name="Inhaltsplatzhalter 2">
            <a:extLst>
              <a:ext uri="{FF2B5EF4-FFF2-40B4-BE49-F238E27FC236}">
                <a16:creationId xmlns:a16="http://schemas.microsoft.com/office/drawing/2014/main" id="{BBF468AF-107C-424A-A03B-3F0A891B8614}"/>
              </a:ext>
            </a:extLst>
          </p:cNvPr>
          <p:cNvSpPr txBox="1">
            <a:spLocks/>
          </p:cNvSpPr>
          <p:nvPr/>
        </p:nvSpPr>
        <p:spPr bwMode="auto">
          <a:xfrm>
            <a:off x="265097" y="1502314"/>
            <a:ext cx="4346131" cy="83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kern="0" dirty="0"/>
              <a:t>Image Folder Structure</a:t>
            </a:r>
          </a:p>
        </p:txBody>
      </p:sp>
      <p:cxnSp>
        <p:nvCxnSpPr>
          <p:cNvPr id="58" name="Gerade Verbindung mit Pfeil 57">
            <a:extLst>
              <a:ext uri="{FF2B5EF4-FFF2-40B4-BE49-F238E27FC236}">
                <a16:creationId xmlns:a16="http://schemas.microsoft.com/office/drawing/2014/main" id="{B7BF5511-FC33-4201-959C-EE015E3DBD08}"/>
              </a:ext>
            </a:extLst>
          </p:cNvPr>
          <p:cNvCxnSpPr>
            <a:cxnSpLocks/>
          </p:cNvCxnSpPr>
          <p:nvPr/>
        </p:nvCxnSpPr>
        <p:spPr>
          <a:xfrm flipH="1">
            <a:off x="3052646" y="2317495"/>
            <a:ext cx="399844" cy="48213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60" name="Gerade Verbindung mit Pfeil 59">
            <a:extLst>
              <a:ext uri="{FF2B5EF4-FFF2-40B4-BE49-F238E27FC236}">
                <a16:creationId xmlns:a16="http://schemas.microsoft.com/office/drawing/2014/main" id="{3B4CA2FD-6BA9-4957-8FDF-F388E81CCE47}"/>
              </a:ext>
            </a:extLst>
          </p:cNvPr>
          <p:cNvCxnSpPr>
            <a:cxnSpLocks/>
          </p:cNvCxnSpPr>
          <p:nvPr/>
        </p:nvCxnSpPr>
        <p:spPr>
          <a:xfrm>
            <a:off x="6636714" y="2435337"/>
            <a:ext cx="1666909" cy="1133318"/>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64" name="Gerade Verbindung mit Pfeil 63">
            <a:extLst>
              <a:ext uri="{FF2B5EF4-FFF2-40B4-BE49-F238E27FC236}">
                <a16:creationId xmlns:a16="http://schemas.microsoft.com/office/drawing/2014/main" id="{18F29ECD-D8EF-46D1-878F-F8196E535597}"/>
              </a:ext>
            </a:extLst>
          </p:cNvPr>
          <p:cNvCxnSpPr>
            <a:cxnSpLocks/>
          </p:cNvCxnSpPr>
          <p:nvPr/>
        </p:nvCxnSpPr>
        <p:spPr>
          <a:xfrm>
            <a:off x="3984854" y="3385238"/>
            <a:ext cx="728881" cy="58519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68" name="Gerade Verbindung mit Pfeil 67">
            <a:extLst>
              <a:ext uri="{FF2B5EF4-FFF2-40B4-BE49-F238E27FC236}">
                <a16:creationId xmlns:a16="http://schemas.microsoft.com/office/drawing/2014/main" id="{77EE410C-0D34-4CCC-8984-BD299FFB35AC}"/>
              </a:ext>
            </a:extLst>
          </p:cNvPr>
          <p:cNvCxnSpPr>
            <a:cxnSpLocks/>
          </p:cNvCxnSpPr>
          <p:nvPr/>
        </p:nvCxnSpPr>
        <p:spPr>
          <a:xfrm flipH="1">
            <a:off x="7198848" y="4028511"/>
            <a:ext cx="975479" cy="3566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3" name="Textfeld 72">
            <a:extLst>
              <a:ext uri="{FF2B5EF4-FFF2-40B4-BE49-F238E27FC236}">
                <a16:creationId xmlns:a16="http://schemas.microsoft.com/office/drawing/2014/main" id="{73FFB8B7-DEBC-44B8-A091-E5C2B5AC5348}"/>
              </a:ext>
            </a:extLst>
          </p:cNvPr>
          <p:cNvSpPr txBox="1"/>
          <p:nvPr/>
        </p:nvSpPr>
        <p:spPr>
          <a:xfrm>
            <a:off x="10943599" y="4698600"/>
            <a:ext cx="147989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Multifilament</a:t>
            </a:r>
          </a:p>
        </p:txBody>
      </p:sp>
      <p:sp>
        <p:nvSpPr>
          <p:cNvPr id="74" name="Textfeld 73">
            <a:extLst>
              <a:ext uri="{FF2B5EF4-FFF2-40B4-BE49-F238E27FC236}">
                <a16:creationId xmlns:a16="http://schemas.microsoft.com/office/drawing/2014/main" id="{922FC107-AA14-4A43-96A6-2149D5DE71BC}"/>
              </a:ext>
            </a:extLst>
          </p:cNvPr>
          <p:cNvSpPr txBox="1"/>
          <p:nvPr/>
        </p:nvSpPr>
        <p:spPr>
          <a:xfrm>
            <a:off x="11498973" y="3177143"/>
            <a:ext cx="94128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err="1"/>
              <a:t>kINPen</a:t>
            </a:r>
            <a:endParaRPr lang="de-DE" dirty="0"/>
          </a:p>
        </p:txBody>
      </p:sp>
    </p:spTree>
    <p:extLst>
      <p:ext uri="{BB962C8B-B14F-4D97-AF65-F5344CB8AC3E}">
        <p14:creationId xmlns:p14="http://schemas.microsoft.com/office/powerpoint/2010/main" val="372171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214BFD6F-4EED-4368-AEF2-369DDA0D59DA}"/>
              </a:ext>
            </a:extLst>
          </p:cNvPr>
          <p:cNvSpPr/>
          <p:nvPr/>
        </p:nvSpPr>
        <p:spPr>
          <a:xfrm>
            <a:off x="7092875" y="136014"/>
            <a:ext cx="5497155"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Grafik 34">
            <a:extLst>
              <a:ext uri="{FF2B5EF4-FFF2-40B4-BE49-F238E27FC236}">
                <a16:creationId xmlns:a16="http://schemas.microsoft.com/office/drawing/2014/main" id="{A018D56C-007D-4E91-A8FF-CB12C3BD054D}"/>
              </a:ext>
            </a:extLst>
          </p:cNvPr>
          <p:cNvPicPr>
            <a:picLocks noChangeAspect="1"/>
          </p:cNvPicPr>
          <p:nvPr/>
        </p:nvPicPr>
        <p:blipFill rotWithShape="1">
          <a:blip r:embed="rId2"/>
          <a:srcRect b="49194"/>
          <a:stretch/>
        </p:blipFill>
        <p:spPr>
          <a:xfrm>
            <a:off x="7212744" y="1080456"/>
            <a:ext cx="2449500" cy="5076412"/>
          </a:xfrm>
          <a:prstGeom prst="rect">
            <a:avLst/>
          </a:prstGeom>
        </p:spPr>
      </p:pic>
      <p:pic>
        <p:nvPicPr>
          <p:cNvPr id="34" name="Grafik 33">
            <a:extLst>
              <a:ext uri="{FF2B5EF4-FFF2-40B4-BE49-F238E27FC236}">
                <a16:creationId xmlns:a16="http://schemas.microsoft.com/office/drawing/2014/main" id="{4266B426-D133-4E62-AAB0-D1552E60A2BE}"/>
              </a:ext>
            </a:extLst>
          </p:cNvPr>
          <p:cNvPicPr>
            <a:picLocks noChangeAspect="1"/>
          </p:cNvPicPr>
          <p:nvPr/>
        </p:nvPicPr>
        <p:blipFill rotWithShape="1">
          <a:blip r:embed="rId2"/>
          <a:srcRect t="47970"/>
          <a:stretch/>
        </p:blipFill>
        <p:spPr>
          <a:xfrm>
            <a:off x="9998620" y="814136"/>
            <a:ext cx="2449500" cy="5198768"/>
          </a:xfrm>
          <a:prstGeom prst="rect">
            <a:avLst/>
          </a:prstGeom>
        </p:spPr>
      </p:pic>
      <p:sp>
        <p:nvSpPr>
          <p:cNvPr id="2" name="Titel 1">
            <a:extLst>
              <a:ext uri="{FF2B5EF4-FFF2-40B4-BE49-F238E27FC236}">
                <a16:creationId xmlns:a16="http://schemas.microsoft.com/office/drawing/2014/main" id="{46879E4F-711B-4849-BE1C-C2A653099AF5}"/>
              </a:ext>
            </a:extLst>
          </p:cNvPr>
          <p:cNvSpPr>
            <a:spLocks noGrp="1"/>
          </p:cNvSpPr>
          <p:nvPr>
            <p:ph type="title"/>
          </p:nvPr>
        </p:nvSpPr>
        <p:spPr/>
        <p:txBody>
          <a:bodyPr/>
          <a:lstStyle/>
          <a:p>
            <a:r>
              <a:rPr lang="de-DE" dirty="0"/>
              <a:t>WOLKE</a:t>
            </a:r>
          </a:p>
        </p:txBody>
      </p:sp>
      <p:sp>
        <p:nvSpPr>
          <p:cNvPr id="3" name="Inhaltsplatzhalter 2">
            <a:extLst>
              <a:ext uri="{FF2B5EF4-FFF2-40B4-BE49-F238E27FC236}">
                <a16:creationId xmlns:a16="http://schemas.microsoft.com/office/drawing/2014/main" id="{1CB126F2-11A2-4FBB-A6B2-A59245FEB9C7}"/>
              </a:ext>
            </a:extLst>
          </p:cNvPr>
          <p:cNvSpPr>
            <a:spLocks noGrp="1"/>
          </p:cNvSpPr>
          <p:nvPr>
            <p:ph idx="1"/>
          </p:nvPr>
        </p:nvSpPr>
        <p:spPr>
          <a:xfrm>
            <a:off x="348545" y="1417951"/>
            <a:ext cx="6888345" cy="5402262"/>
          </a:xfrm>
        </p:spPr>
        <p:txBody>
          <a:bodyPr/>
          <a:lstStyle/>
          <a:p>
            <a:pPr marL="0" indent="0">
              <a:buNone/>
            </a:pPr>
            <a:r>
              <a:rPr lang="en-US" dirty="0"/>
              <a:t>An interactive web dashboard built with Dash-</a:t>
            </a:r>
            <a:r>
              <a:rPr lang="en-US" dirty="0" err="1"/>
              <a:t>Plotly</a:t>
            </a:r>
            <a:r>
              <a:rPr lang="en-US" dirty="0"/>
              <a:t> for efficient metadata filtering and visualization.</a:t>
            </a:r>
          </a:p>
          <a:p>
            <a:pPr marL="0" indent="0">
              <a:buNone/>
            </a:pPr>
            <a:endParaRPr lang="de-DE" dirty="0"/>
          </a:p>
          <a:p>
            <a:pPr marL="0" indent="0">
              <a:buNone/>
            </a:pPr>
            <a:r>
              <a:rPr lang="de-DE" b="1" dirty="0" err="1"/>
              <a:t>Functionality</a:t>
            </a:r>
            <a:r>
              <a:rPr lang="de-DE" b="1" dirty="0"/>
              <a:t>:</a:t>
            </a:r>
          </a:p>
          <a:p>
            <a:pPr lvl="1"/>
            <a:r>
              <a:rPr lang="en-US" dirty="0"/>
              <a:t>Explore metadata by type: numeric or categorical</a:t>
            </a:r>
          </a:p>
          <a:p>
            <a:pPr lvl="1"/>
            <a:r>
              <a:rPr lang="en-US" dirty="0"/>
              <a:t>Create interactive x/y/(z) scatter plots with color-coded metadata</a:t>
            </a:r>
          </a:p>
          <a:p>
            <a:pPr lvl="1"/>
            <a:endParaRPr lang="en-US" dirty="0"/>
          </a:p>
        </p:txBody>
      </p:sp>
      <p:sp>
        <p:nvSpPr>
          <p:cNvPr id="4" name="Foliennummernplatzhalter 3">
            <a:extLst>
              <a:ext uri="{FF2B5EF4-FFF2-40B4-BE49-F238E27FC236}">
                <a16:creationId xmlns:a16="http://schemas.microsoft.com/office/drawing/2014/main" id="{F9DEE787-E39D-4963-9A69-48C6979F74A9}"/>
              </a:ext>
            </a:extLst>
          </p:cNvPr>
          <p:cNvSpPr>
            <a:spLocks noGrp="1"/>
          </p:cNvSpPr>
          <p:nvPr>
            <p:ph type="sldNum" sz="quarter" idx="11"/>
          </p:nvPr>
        </p:nvSpPr>
        <p:spPr/>
        <p:txBody>
          <a:bodyPr/>
          <a:lstStyle/>
          <a:p>
            <a:pPr>
              <a:defRPr/>
            </a:pPr>
            <a:fld id="{5DBCCA34-0DF8-4FD2-9DD5-240F7ED851AC}" type="slidenum">
              <a:rPr lang="de-DE" altLang="de-DE" smtClean="0"/>
              <a:pPr>
                <a:defRPr/>
              </a:pPr>
              <a:t>11</a:t>
            </a:fld>
            <a:endParaRPr lang="de-DE" altLang="de-DE"/>
          </a:p>
        </p:txBody>
      </p:sp>
      <p:sp>
        <p:nvSpPr>
          <p:cNvPr id="18" name="Freihandform: Form 17">
            <a:extLst>
              <a:ext uri="{FF2B5EF4-FFF2-40B4-BE49-F238E27FC236}">
                <a16:creationId xmlns:a16="http://schemas.microsoft.com/office/drawing/2014/main" id="{52FB7A3E-44EE-47E7-9E11-D99E87F6213C}"/>
              </a:ext>
            </a:extLst>
          </p:cNvPr>
          <p:cNvSpPr/>
          <p:nvPr/>
        </p:nvSpPr>
        <p:spPr>
          <a:xfrm>
            <a:off x="6917669" y="5880514"/>
            <a:ext cx="2760946" cy="543226"/>
          </a:xfrm>
          <a:custGeom>
            <a:avLst/>
            <a:gdLst>
              <a:gd name="connsiteX0" fmla="*/ 191107 w 2760946"/>
              <a:gd name="connsiteY0" fmla="*/ 241798 h 543226"/>
              <a:gd name="connsiteX1" fmla="*/ 792524 w 2760946"/>
              <a:gd name="connsiteY1" fmla="*/ 2459 h 543226"/>
              <a:gd name="connsiteX2" fmla="*/ 1400079 w 2760946"/>
              <a:gd name="connsiteY2" fmla="*/ 125197 h 543226"/>
              <a:gd name="connsiteX3" fmla="*/ 2087413 w 2760946"/>
              <a:gd name="connsiteY3" fmla="*/ 247935 h 543226"/>
              <a:gd name="connsiteX4" fmla="*/ 2547681 w 2760946"/>
              <a:gd name="connsiteY4" fmla="*/ 2459 h 543226"/>
              <a:gd name="connsiteX5" fmla="*/ 2737926 w 2760946"/>
              <a:gd name="connsiteY5" fmla="*/ 143608 h 543226"/>
              <a:gd name="connsiteX6" fmla="*/ 2737926 w 2760946"/>
              <a:gd name="connsiteY6" fmla="*/ 487275 h 543226"/>
              <a:gd name="connsiteX7" fmla="*/ 2559955 w 2760946"/>
              <a:gd name="connsiteY7" fmla="*/ 542507 h 543226"/>
              <a:gd name="connsiteX8" fmla="*/ 203381 w 2760946"/>
              <a:gd name="connsiteY8" fmla="*/ 524096 h 543226"/>
              <a:gd name="connsiteX9" fmla="*/ 191107 w 2760946"/>
              <a:gd name="connsiteY9" fmla="*/ 241798 h 54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0946" h="543226">
                <a:moveTo>
                  <a:pt x="191107" y="241798"/>
                </a:moveTo>
                <a:cubicBezTo>
                  <a:pt x="289297" y="154859"/>
                  <a:pt x="591029" y="21892"/>
                  <a:pt x="792524" y="2459"/>
                </a:cubicBezTo>
                <a:cubicBezTo>
                  <a:pt x="994019" y="-16975"/>
                  <a:pt x="1184264" y="84284"/>
                  <a:pt x="1400079" y="125197"/>
                </a:cubicBezTo>
                <a:cubicBezTo>
                  <a:pt x="1615894" y="166110"/>
                  <a:pt x="1896146" y="268391"/>
                  <a:pt x="2087413" y="247935"/>
                </a:cubicBezTo>
                <a:cubicBezTo>
                  <a:pt x="2278680" y="227479"/>
                  <a:pt x="2439262" y="19847"/>
                  <a:pt x="2547681" y="2459"/>
                </a:cubicBezTo>
                <a:cubicBezTo>
                  <a:pt x="2656100" y="-14929"/>
                  <a:pt x="2706219" y="62805"/>
                  <a:pt x="2737926" y="143608"/>
                </a:cubicBezTo>
                <a:cubicBezTo>
                  <a:pt x="2769634" y="224411"/>
                  <a:pt x="2767588" y="420792"/>
                  <a:pt x="2737926" y="487275"/>
                </a:cubicBezTo>
                <a:cubicBezTo>
                  <a:pt x="2708264" y="553758"/>
                  <a:pt x="2559955" y="542507"/>
                  <a:pt x="2559955" y="542507"/>
                </a:cubicBezTo>
                <a:lnTo>
                  <a:pt x="203381" y="524096"/>
                </a:lnTo>
                <a:cubicBezTo>
                  <a:pt x="-191427" y="480115"/>
                  <a:pt x="92917" y="328737"/>
                  <a:pt x="191107" y="24179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Freihandform: Form 18">
            <a:extLst>
              <a:ext uri="{FF2B5EF4-FFF2-40B4-BE49-F238E27FC236}">
                <a16:creationId xmlns:a16="http://schemas.microsoft.com/office/drawing/2014/main" id="{B66EB221-DAD7-4F09-BE04-5EF988E17A51}"/>
              </a:ext>
            </a:extLst>
          </p:cNvPr>
          <p:cNvSpPr/>
          <p:nvPr/>
        </p:nvSpPr>
        <p:spPr>
          <a:xfrm>
            <a:off x="6955427" y="5879735"/>
            <a:ext cx="2760946" cy="543226"/>
          </a:xfrm>
          <a:custGeom>
            <a:avLst/>
            <a:gdLst>
              <a:gd name="connsiteX0" fmla="*/ 191107 w 2760946"/>
              <a:gd name="connsiteY0" fmla="*/ 241798 h 543226"/>
              <a:gd name="connsiteX1" fmla="*/ 792524 w 2760946"/>
              <a:gd name="connsiteY1" fmla="*/ 2459 h 543226"/>
              <a:gd name="connsiteX2" fmla="*/ 1400079 w 2760946"/>
              <a:gd name="connsiteY2" fmla="*/ 125197 h 543226"/>
              <a:gd name="connsiteX3" fmla="*/ 2087413 w 2760946"/>
              <a:gd name="connsiteY3" fmla="*/ 247935 h 543226"/>
              <a:gd name="connsiteX4" fmla="*/ 2547681 w 2760946"/>
              <a:gd name="connsiteY4" fmla="*/ 2459 h 543226"/>
              <a:gd name="connsiteX5" fmla="*/ 2737926 w 2760946"/>
              <a:gd name="connsiteY5" fmla="*/ 143608 h 543226"/>
              <a:gd name="connsiteX6" fmla="*/ 2737926 w 2760946"/>
              <a:gd name="connsiteY6" fmla="*/ 487275 h 543226"/>
              <a:gd name="connsiteX7" fmla="*/ 2559955 w 2760946"/>
              <a:gd name="connsiteY7" fmla="*/ 542507 h 543226"/>
              <a:gd name="connsiteX8" fmla="*/ 203381 w 2760946"/>
              <a:gd name="connsiteY8" fmla="*/ 524096 h 543226"/>
              <a:gd name="connsiteX9" fmla="*/ 191107 w 2760946"/>
              <a:gd name="connsiteY9" fmla="*/ 241798 h 54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0946" h="543226">
                <a:moveTo>
                  <a:pt x="191107" y="241798"/>
                </a:moveTo>
                <a:cubicBezTo>
                  <a:pt x="289297" y="154859"/>
                  <a:pt x="591029" y="21892"/>
                  <a:pt x="792524" y="2459"/>
                </a:cubicBezTo>
                <a:cubicBezTo>
                  <a:pt x="994019" y="-16975"/>
                  <a:pt x="1184264" y="84284"/>
                  <a:pt x="1400079" y="125197"/>
                </a:cubicBezTo>
                <a:cubicBezTo>
                  <a:pt x="1615894" y="166110"/>
                  <a:pt x="1896146" y="268391"/>
                  <a:pt x="2087413" y="247935"/>
                </a:cubicBezTo>
                <a:cubicBezTo>
                  <a:pt x="2278680" y="227479"/>
                  <a:pt x="2439262" y="19847"/>
                  <a:pt x="2547681" y="2459"/>
                </a:cubicBezTo>
                <a:cubicBezTo>
                  <a:pt x="2656100" y="-14929"/>
                  <a:pt x="2706219" y="62805"/>
                  <a:pt x="2737926" y="143608"/>
                </a:cubicBezTo>
                <a:cubicBezTo>
                  <a:pt x="2769634" y="224411"/>
                  <a:pt x="2767588" y="420792"/>
                  <a:pt x="2737926" y="487275"/>
                </a:cubicBezTo>
                <a:cubicBezTo>
                  <a:pt x="2708264" y="553758"/>
                  <a:pt x="2559955" y="542507"/>
                  <a:pt x="2559955" y="542507"/>
                </a:cubicBezTo>
                <a:lnTo>
                  <a:pt x="203381" y="524096"/>
                </a:lnTo>
                <a:cubicBezTo>
                  <a:pt x="-191427" y="480115"/>
                  <a:pt x="92917" y="328737"/>
                  <a:pt x="191107" y="241798"/>
                </a:cubicBez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6051C944-9AAF-4E27-975A-84558B460751}"/>
              </a:ext>
            </a:extLst>
          </p:cNvPr>
          <p:cNvSpPr/>
          <p:nvPr/>
        </p:nvSpPr>
        <p:spPr>
          <a:xfrm>
            <a:off x="6879080" y="6177013"/>
            <a:ext cx="2940055" cy="310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Freihandform: Form 20">
            <a:extLst>
              <a:ext uri="{FF2B5EF4-FFF2-40B4-BE49-F238E27FC236}">
                <a16:creationId xmlns:a16="http://schemas.microsoft.com/office/drawing/2014/main" id="{1FC41D52-ECE1-4810-82F0-3E548A1CDEF3}"/>
              </a:ext>
            </a:extLst>
          </p:cNvPr>
          <p:cNvSpPr/>
          <p:nvPr/>
        </p:nvSpPr>
        <p:spPr>
          <a:xfrm>
            <a:off x="9831613" y="302882"/>
            <a:ext cx="2732903" cy="712024"/>
          </a:xfrm>
          <a:custGeom>
            <a:avLst/>
            <a:gdLst>
              <a:gd name="connsiteX0" fmla="*/ 191107 w 2760946"/>
              <a:gd name="connsiteY0" fmla="*/ 241798 h 543226"/>
              <a:gd name="connsiteX1" fmla="*/ 792524 w 2760946"/>
              <a:gd name="connsiteY1" fmla="*/ 2459 h 543226"/>
              <a:gd name="connsiteX2" fmla="*/ 1400079 w 2760946"/>
              <a:gd name="connsiteY2" fmla="*/ 125197 h 543226"/>
              <a:gd name="connsiteX3" fmla="*/ 2087413 w 2760946"/>
              <a:gd name="connsiteY3" fmla="*/ 247935 h 543226"/>
              <a:gd name="connsiteX4" fmla="*/ 2547681 w 2760946"/>
              <a:gd name="connsiteY4" fmla="*/ 2459 h 543226"/>
              <a:gd name="connsiteX5" fmla="*/ 2737926 w 2760946"/>
              <a:gd name="connsiteY5" fmla="*/ 143608 h 543226"/>
              <a:gd name="connsiteX6" fmla="*/ 2737926 w 2760946"/>
              <a:gd name="connsiteY6" fmla="*/ 487275 h 543226"/>
              <a:gd name="connsiteX7" fmla="*/ 2559955 w 2760946"/>
              <a:gd name="connsiteY7" fmla="*/ 542507 h 543226"/>
              <a:gd name="connsiteX8" fmla="*/ 203381 w 2760946"/>
              <a:gd name="connsiteY8" fmla="*/ 524096 h 543226"/>
              <a:gd name="connsiteX9" fmla="*/ 191107 w 2760946"/>
              <a:gd name="connsiteY9" fmla="*/ 241798 h 543226"/>
              <a:gd name="connsiteX0" fmla="*/ 191107 w 2752535"/>
              <a:gd name="connsiteY0" fmla="*/ 680435 h 981144"/>
              <a:gd name="connsiteX1" fmla="*/ 792524 w 2752535"/>
              <a:gd name="connsiteY1" fmla="*/ 441096 h 981144"/>
              <a:gd name="connsiteX2" fmla="*/ 1400079 w 2752535"/>
              <a:gd name="connsiteY2" fmla="*/ 563834 h 981144"/>
              <a:gd name="connsiteX3" fmla="*/ 2087413 w 2752535"/>
              <a:gd name="connsiteY3" fmla="*/ 686572 h 981144"/>
              <a:gd name="connsiteX4" fmla="*/ 2547681 w 2752535"/>
              <a:gd name="connsiteY4" fmla="*/ 441096 h 981144"/>
              <a:gd name="connsiteX5" fmla="*/ 2737926 w 2752535"/>
              <a:gd name="connsiteY5" fmla="*/ 582245 h 981144"/>
              <a:gd name="connsiteX6" fmla="*/ 2719515 w 2752535"/>
              <a:gd name="connsiteY6" fmla="*/ 5375 h 981144"/>
              <a:gd name="connsiteX7" fmla="*/ 2559955 w 2752535"/>
              <a:gd name="connsiteY7" fmla="*/ 981144 h 981144"/>
              <a:gd name="connsiteX8" fmla="*/ 203381 w 2752535"/>
              <a:gd name="connsiteY8" fmla="*/ 962733 h 981144"/>
              <a:gd name="connsiteX9" fmla="*/ 191107 w 2752535"/>
              <a:gd name="connsiteY9" fmla="*/ 680435 h 981144"/>
              <a:gd name="connsiteX0" fmla="*/ 191107 w 2762866"/>
              <a:gd name="connsiteY0" fmla="*/ 703213 h 985511"/>
              <a:gd name="connsiteX1" fmla="*/ 792524 w 2762866"/>
              <a:gd name="connsiteY1" fmla="*/ 463874 h 985511"/>
              <a:gd name="connsiteX2" fmla="*/ 1400079 w 2762866"/>
              <a:gd name="connsiteY2" fmla="*/ 586612 h 985511"/>
              <a:gd name="connsiteX3" fmla="*/ 2087413 w 2762866"/>
              <a:gd name="connsiteY3" fmla="*/ 709350 h 985511"/>
              <a:gd name="connsiteX4" fmla="*/ 2547681 w 2762866"/>
              <a:gd name="connsiteY4" fmla="*/ 463874 h 985511"/>
              <a:gd name="connsiteX5" fmla="*/ 2737926 w 2762866"/>
              <a:gd name="connsiteY5" fmla="*/ 605023 h 985511"/>
              <a:gd name="connsiteX6" fmla="*/ 2719515 w 2762866"/>
              <a:gd name="connsiteY6" fmla="*/ 28153 h 985511"/>
              <a:gd name="connsiteX7" fmla="*/ 2363574 w 2762866"/>
              <a:gd name="connsiteY7" fmla="*/ 83385 h 985511"/>
              <a:gd name="connsiteX8" fmla="*/ 203381 w 2762866"/>
              <a:gd name="connsiteY8" fmla="*/ 985511 h 985511"/>
              <a:gd name="connsiteX9" fmla="*/ 191107 w 2762866"/>
              <a:gd name="connsiteY9" fmla="*/ 703213 h 985511"/>
              <a:gd name="connsiteX0" fmla="*/ 161144 w 2732903"/>
              <a:gd name="connsiteY0" fmla="*/ 703213 h 712024"/>
              <a:gd name="connsiteX1" fmla="*/ 762561 w 2732903"/>
              <a:gd name="connsiteY1" fmla="*/ 463874 h 712024"/>
              <a:gd name="connsiteX2" fmla="*/ 1370116 w 2732903"/>
              <a:gd name="connsiteY2" fmla="*/ 586612 h 712024"/>
              <a:gd name="connsiteX3" fmla="*/ 2057450 w 2732903"/>
              <a:gd name="connsiteY3" fmla="*/ 709350 h 712024"/>
              <a:gd name="connsiteX4" fmla="*/ 2517718 w 2732903"/>
              <a:gd name="connsiteY4" fmla="*/ 463874 h 712024"/>
              <a:gd name="connsiteX5" fmla="*/ 2707963 w 2732903"/>
              <a:gd name="connsiteY5" fmla="*/ 605023 h 712024"/>
              <a:gd name="connsiteX6" fmla="*/ 2689552 w 2732903"/>
              <a:gd name="connsiteY6" fmla="*/ 28153 h 712024"/>
              <a:gd name="connsiteX7" fmla="*/ 2333611 w 2732903"/>
              <a:gd name="connsiteY7" fmla="*/ 83385 h 712024"/>
              <a:gd name="connsiteX8" fmla="*/ 216376 w 2732903"/>
              <a:gd name="connsiteY8" fmla="*/ 114069 h 712024"/>
              <a:gd name="connsiteX9" fmla="*/ 161144 w 2732903"/>
              <a:gd name="connsiteY9" fmla="*/ 703213 h 71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2903" h="712024">
                <a:moveTo>
                  <a:pt x="161144" y="703213"/>
                </a:moveTo>
                <a:cubicBezTo>
                  <a:pt x="252175" y="761514"/>
                  <a:pt x="561066" y="483307"/>
                  <a:pt x="762561" y="463874"/>
                </a:cubicBezTo>
                <a:cubicBezTo>
                  <a:pt x="964056" y="444440"/>
                  <a:pt x="1154301" y="545699"/>
                  <a:pt x="1370116" y="586612"/>
                </a:cubicBezTo>
                <a:cubicBezTo>
                  <a:pt x="1585931" y="627525"/>
                  <a:pt x="1866183" y="729806"/>
                  <a:pt x="2057450" y="709350"/>
                </a:cubicBezTo>
                <a:cubicBezTo>
                  <a:pt x="2248717" y="688894"/>
                  <a:pt x="2409299" y="481262"/>
                  <a:pt x="2517718" y="463874"/>
                </a:cubicBezTo>
                <a:cubicBezTo>
                  <a:pt x="2626137" y="446486"/>
                  <a:pt x="2679324" y="677643"/>
                  <a:pt x="2707963" y="605023"/>
                </a:cubicBezTo>
                <a:cubicBezTo>
                  <a:pt x="2736602" y="532403"/>
                  <a:pt x="2751944" y="115093"/>
                  <a:pt x="2689552" y="28153"/>
                </a:cubicBezTo>
                <a:cubicBezTo>
                  <a:pt x="2627160" y="-58787"/>
                  <a:pt x="2333611" y="83385"/>
                  <a:pt x="2333611" y="83385"/>
                </a:cubicBezTo>
                <a:lnTo>
                  <a:pt x="216376" y="114069"/>
                </a:lnTo>
                <a:cubicBezTo>
                  <a:pt x="-178432" y="70088"/>
                  <a:pt x="70113" y="644912"/>
                  <a:pt x="161144" y="703213"/>
                </a:cubicBez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Rechteck 30">
            <a:extLst>
              <a:ext uri="{FF2B5EF4-FFF2-40B4-BE49-F238E27FC236}">
                <a16:creationId xmlns:a16="http://schemas.microsoft.com/office/drawing/2014/main" id="{3C464FA2-1ECA-4023-B8C8-4B295F244825}"/>
              </a:ext>
            </a:extLst>
          </p:cNvPr>
          <p:cNvSpPr/>
          <p:nvPr/>
        </p:nvSpPr>
        <p:spPr>
          <a:xfrm>
            <a:off x="9556752" y="5844297"/>
            <a:ext cx="174377" cy="310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6A86E3DD-6EDD-4851-B14A-9FF6C09F988F}"/>
              </a:ext>
            </a:extLst>
          </p:cNvPr>
          <p:cNvSpPr/>
          <p:nvPr/>
        </p:nvSpPr>
        <p:spPr>
          <a:xfrm>
            <a:off x="9829179" y="693455"/>
            <a:ext cx="174377" cy="310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A20B91F4-7B50-4927-B755-AE3359A6DA4D}"/>
              </a:ext>
            </a:extLst>
          </p:cNvPr>
          <p:cNvSpPr/>
          <p:nvPr/>
        </p:nvSpPr>
        <p:spPr>
          <a:xfrm>
            <a:off x="9611804" y="266555"/>
            <a:ext cx="2940055" cy="451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Freihandform: Form 29">
            <a:extLst>
              <a:ext uri="{FF2B5EF4-FFF2-40B4-BE49-F238E27FC236}">
                <a16:creationId xmlns:a16="http://schemas.microsoft.com/office/drawing/2014/main" id="{31473828-FE16-4D9D-8755-11521A3AF776}"/>
              </a:ext>
            </a:extLst>
          </p:cNvPr>
          <p:cNvSpPr/>
          <p:nvPr/>
        </p:nvSpPr>
        <p:spPr>
          <a:xfrm>
            <a:off x="8198915" y="306846"/>
            <a:ext cx="2829117" cy="6308746"/>
          </a:xfrm>
          <a:custGeom>
            <a:avLst/>
            <a:gdLst>
              <a:gd name="connsiteX0" fmla="*/ 0 w 2988677"/>
              <a:gd name="connsiteY0" fmla="*/ 5830067 h 6308746"/>
              <a:gd name="connsiteX1" fmla="*/ 0 w 2988677"/>
              <a:gd name="connsiteY1" fmla="*/ 6308746 h 6308746"/>
              <a:gd name="connsiteX2" fmla="*/ 1607872 w 2988677"/>
              <a:gd name="connsiteY2" fmla="*/ 6308746 h 6308746"/>
              <a:gd name="connsiteX3" fmla="*/ 1607872 w 2988677"/>
              <a:gd name="connsiteY3" fmla="*/ 0 h 6308746"/>
              <a:gd name="connsiteX4" fmla="*/ 2829117 w 2988677"/>
              <a:gd name="connsiteY4" fmla="*/ 0 h 6308746"/>
              <a:gd name="connsiteX5" fmla="*/ 2829117 w 2988677"/>
              <a:gd name="connsiteY5" fmla="*/ 417310 h 6308746"/>
              <a:gd name="connsiteX6" fmla="*/ 2988677 w 2988677"/>
              <a:gd name="connsiteY6" fmla="*/ 276161 h 6308746"/>
              <a:gd name="connsiteX0" fmla="*/ 0 w 2829117"/>
              <a:gd name="connsiteY0" fmla="*/ 5830067 h 6308746"/>
              <a:gd name="connsiteX1" fmla="*/ 0 w 2829117"/>
              <a:gd name="connsiteY1" fmla="*/ 6308746 h 6308746"/>
              <a:gd name="connsiteX2" fmla="*/ 1607872 w 2829117"/>
              <a:gd name="connsiteY2" fmla="*/ 6308746 h 6308746"/>
              <a:gd name="connsiteX3" fmla="*/ 1607872 w 2829117"/>
              <a:gd name="connsiteY3" fmla="*/ 0 h 6308746"/>
              <a:gd name="connsiteX4" fmla="*/ 2829117 w 2829117"/>
              <a:gd name="connsiteY4" fmla="*/ 0 h 6308746"/>
              <a:gd name="connsiteX5" fmla="*/ 2829117 w 2829117"/>
              <a:gd name="connsiteY5" fmla="*/ 417310 h 630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9117" h="6308746">
                <a:moveTo>
                  <a:pt x="0" y="5830067"/>
                </a:moveTo>
                <a:lnTo>
                  <a:pt x="0" y="6308746"/>
                </a:lnTo>
                <a:lnTo>
                  <a:pt x="1607872" y="6308746"/>
                </a:lnTo>
                <a:lnTo>
                  <a:pt x="1607872" y="0"/>
                </a:lnTo>
                <a:lnTo>
                  <a:pt x="2829117" y="0"/>
                </a:lnTo>
                <a:lnTo>
                  <a:pt x="2829117" y="417310"/>
                </a:lnTo>
              </a:path>
            </a:pathLst>
          </a:custGeom>
          <a:noFill/>
          <a:ln>
            <a:solidFill>
              <a:schemeClr val="tx1">
                <a:lumMod val="50000"/>
                <a:lumOff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F5A2E8B4-4171-431B-A47F-31DA8A0099B8}"/>
              </a:ext>
            </a:extLst>
          </p:cNvPr>
          <p:cNvSpPr/>
          <p:nvPr/>
        </p:nvSpPr>
        <p:spPr>
          <a:xfrm>
            <a:off x="12425223" y="658894"/>
            <a:ext cx="174377" cy="310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feld 35">
            <a:extLst>
              <a:ext uri="{FF2B5EF4-FFF2-40B4-BE49-F238E27FC236}">
                <a16:creationId xmlns:a16="http://schemas.microsoft.com/office/drawing/2014/main" id="{2248B015-A838-4FD1-AB52-CE24ACD3D7F8}"/>
              </a:ext>
            </a:extLst>
          </p:cNvPr>
          <p:cNvSpPr txBox="1"/>
          <p:nvPr/>
        </p:nvSpPr>
        <p:spPr>
          <a:xfrm>
            <a:off x="598979" y="5136411"/>
            <a:ext cx="612068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WOLKE helps researchers reduce complexity and focus on relevant subsets – no coding required.</a:t>
            </a:r>
            <a:endParaRPr lang="de-DE" sz="2000" dirty="0"/>
          </a:p>
        </p:txBody>
      </p:sp>
      <p:sp>
        <p:nvSpPr>
          <p:cNvPr id="37" name="Textfeld 36">
            <a:extLst>
              <a:ext uri="{FF2B5EF4-FFF2-40B4-BE49-F238E27FC236}">
                <a16:creationId xmlns:a16="http://schemas.microsoft.com/office/drawing/2014/main" id="{816A6824-2384-40B2-BF2B-05556AC69FF2}"/>
              </a:ext>
            </a:extLst>
          </p:cNvPr>
          <p:cNvSpPr txBox="1"/>
          <p:nvPr/>
        </p:nvSpPr>
        <p:spPr>
          <a:xfrm>
            <a:off x="3340676" y="498370"/>
            <a:ext cx="6277618" cy="400110"/>
          </a:xfrm>
          <a:prstGeom prst="rect">
            <a:avLst/>
          </a:prstGeom>
          <a:noFill/>
        </p:spPr>
        <p:txBody>
          <a:bodyPr wrap="square" rtlCol="0">
            <a:spAutoFit/>
          </a:bodyPr>
          <a:lstStyle/>
          <a:p>
            <a:r>
              <a:rPr lang="en-US" sz="2000" i="0" dirty="0">
                <a:effectLst/>
                <a:cs typeface="Arial" panose="020B0604020202020204" pitchFamily="34" charset="0"/>
              </a:rPr>
              <a:t>(</a:t>
            </a:r>
            <a:r>
              <a:rPr lang="en-US" sz="2000" b="1" i="0" u="sng" dirty="0">
                <a:effectLst/>
                <a:cs typeface="Arial" panose="020B0604020202020204" pitchFamily="34" charset="0"/>
              </a:rPr>
              <a:t>W</a:t>
            </a:r>
            <a:r>
              <a:rPr lang="en-US" sz="2000" i="0" dirty="0">
                <a:effectLst/>
                <a:cs typeface="Arial" panose="020B0604020202020204" pitchFamily="34" charset="0"/>
              </a:rPr>
              <a:t>eb-</a:t>
            </a:r>
            <a:r>
              <a:rPr lang="en-US" sz="2000" b="1" i="0" u="sng" dirty="0">
                <a:effectLst/>
                <a:cs typeface="Arial" panose="020B0604020202020204" pitchFamily="34" charset="0"/>
              </a:rPr>
              <a:t>O</a:t>
            </a:r>
            <a:r>
              <a:rPr lang="en-US" sz="2000" i="0" dirty="0">
                <a:effectLst/>
                <a:cs typeface="Arial" panose="020B0604020202020204" pitchFamily="34" charset="0"/>
              </a:rPr>
              <a:t>riented </a:t>
            </a:r>
            <a:r>
              <a:rPr lang="en-US" sz="2000" b="1" i="0" u="sng" dirty="0">
                <a:effectLst/>
                <a:cs typeface="Arial" panose="020B0604020202020204" pitchFamily="34" charset="0"/>
              </a:rPr>
              <a:t>L</a:t>
            </a:r>
            <a:r>
              <a:rPr lang="en-US" sz="2000" i="0" dirty="0">
                <a:effectLst/>
                <a:cs typeface="Arial" panose="020B0604020202020204" pitchFamily="34" charset="0"/>
              </a:rPr>
              <a:t>ayout for </a:t>
            </a:r>
            <a:r>
              <a:rPr lang="en-US" sz="2000" b="1" i="0" u="sng" dirty="0">
                <a:effectLst/>
                <a:cs typeface="Arial" panose="020B0604020202020204" pitchFamily="34" charset="0"/>
              </a:rPr>
              <a:t>K</a:t>
            </a:r>
            <a:r>
              <a:rPr lang="en-US" sz="2000" i="0" dirty="0">
                <a:effectLst/>
                <a:cs typeface="Arial" panose="020B0604020202020204" pitchFamily="34" charset="0"/>
              </a:rPr>
              <a:t>nowledge </a:t>
            </a:r>
            <a:r>
              <a:rPr lang="en-US" sz="2000" b="1" i="0" u="sng" dirty="0">
                <a:effectLst/>
                <a:cs typeface="Arial" panose="020B0604020202020204" pitchFamily="34" charset="0"/>
              </a:rPr>
              <a:t>E</a:t>
            </a:r>
            <a:r>
              <a:rPr lang="en-US" sz="2000" i="0" dirty="0">
                <a:effectLst/>
                <a:cs typeface="Arial" panose="020B0604020202020204" pitchFamily="34" charset="0"/>
              </a:rPr>
              <a:t>xploration)</a:t>
            </a:r>
            <a:endParaRPr lang="de-DE" sz="2400" dirty="0">
              <a:cs typeface="Arial" panose="020B0604020202020204" pitchFamily="34" charset="0"/>
            </a:endParaRPr>
          </a:p>
        </p:txBody>
      </p:sp>
      <p:sp>
        <p:nvSpPr>
          <p:cNvPr id="23" name="Textfeld 22">
            <a:extLst>
              <a:ext uri="{FF2B5EF4-FFF2-40B4-BE49-F238E27FC236}">
                <a16:creationId xmlns:a16="http://schemas.microsoft.com/office/drawing/2014/main" id="{BB070D44-7112-4686-9F16-B514742B8265}"/>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tx1">
                    <a:lumMod val="65000"/>
                    <a:lumOff val="35000"/>
                  </a:schemeClr>
                </a:solidFill>
              </a:rPr>
              <a:t>⚪ Challenge   ⚪ BLITZ   </a:t>
            </a:r>
            <a:r>
              <a:rPr lang="de-DE" sz="1100" dirty="0">
                <a:solidFill>
                  <a:schemeClr val="accent1"/>
                </a:solidFill>
              </a:rPr>
              <a:t>🔵</a:t>
            </a:r>
            <a:r>
              <a:rPr lang="de-DE" sz="1100" dirty="0">
                <a:solidFill>
                  <a:schemeClr val="tx1">
                    <a:lumMod val="65000"/>
                    <a:lumOff val="35000"/>
                  </a:schemeClr>
                </a:solidFill>
              </a:rPr>
              <a:t> WOLKE   ⚪ Outlook</a:t>
            </a:r>
          </a:p>
        </p:txBody>
      </p:sp>
    </p:spTree>
    <p:extLst>
      <p:ext uri="{BB962C8B-B14F-4D97-AF65-F5344CB8AC3E}">
        <p14:creationId xmlns:p14="http://schemas.microsoft.com/office/powerpoint/2010/main" val="4037626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39269D72-C1ED-43AB-B48B-FC56E4F61F2E}"/>
              </a:ext>
            </a:extLst>
          </p:cNvPr>
          <p:cNvSpPr/>
          <p:nvPr/>
        </p:nvSpPr>
        <p:spPr>
          <a:xfrm>
            <a:off x="6444804" y="743142"/>
            <a:ext cx="6156772" cy="451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0B753614-DCDF-4138-8493-68B4D4A2F8E3}"/>
              </a:ext>
            </a:extLst>
          </p:cNvPr>
          <p:cNvSpPr>
            <a:spLocks noGrp="1"/>
          </p:cNvSpPr>
          <p:nvPr>
            <p:ph type="title"/>
          </p:nvPr>
        </p:nvSpPr>
        <p:spPr/>
        <p:txBody>
          <a:bodyPr/>
          <a:lstStyle/>
          <a:p>
            <a:r>
              <a:rPr lang="de-DE" dirty="0" err="1"/>
              <a:t>Subset</a:t>
            </a:r>
            <a:r>
              <a:rPr lang="de-DE" dirty="0"/>
              <a:t> and </a:t>
            </a:r>
            <a:r>
              <a:rPr lang="de-DE" dirty="0" err="1"/>
              <a:t>Filtering</a:t>
            </a:r>
            <a:endParaRPr lang="de-DE" dirty="0"/>
          </a:p>
        </p:txBody>
      </p:sp>
      <p:sp>
        <p:nvSpPr>
          <p:cNvPr id="4" name="Foliennummernplatzhalter 3">
            <a:extLst>
              <a:ext uri="{FF2B5EF4-FFF2-40B4-BE49-F238E27FC236}">
                <a16:creationId xmlns:a16="http://schemas.microsoft.com/office/drawing/2014/main" id="{A53243ED-F049-433F-BDF2-CE76AEA9A8C1}"/>
              </a:ext>
            </a:extLst>
          </p:cNvPr>
          <p:cNvSpPr>
            <a:spLocks noGrp="1"/>
          </p:cNvSpPr>
          <p:nvPr>
            <p:ph type="sldNum" sz="quarter" idx="11"/>
          </p:nvPr>
        </p:nvSpPr>
        <p:spPr/>
        <p:txBody>
          <a:bodyPr/>
          <a:lstStyle/>
          <a:p>
            <a:pPr>
              <a:defRPr/>
            </a:pPr>
            <a:fld id="{5DBCCA34-0DF8-4FD2-9DD5-240F7ED851AC}" type="slidenum">
              <a:rPr lang="de-DE" altLang="de-DE" smtClean="0"/>
              <a:pPr>
                <a:defRPr/>
              </a:pPr>
              <a:t>12</a:t>
            </a:fld>
            <a:endParaRPr lang="de-DE" altLang="de-DE"/>
          </a:p>
        </p:txBody>
      </p:sp>
      <p:sp>
        <p:nvSpPr>
          <p:cNvPr id="10" name="Inhaltsplatzhalter 2">
            <a:extLst>
              <a:ext uri="{FF2B5EF4-FFF2-40B4-BE49-F238E27FC236}">
                <a16:creationId xmlns:a16="http://schemas.microsoft.com/office/drawing/2014/main" id="{FAA1963C-5591-49F4-9B1D-6314DED2169F}"/>
              </a:ext>
            </a:extLst>
          </p:cNvPr>
          <p:cNvSpPr>
            <a:spLocks noGrp="1"/>
          </p:cNvSpPr>
          <p:nvPr>
            <p:ph idx="1"/>
          </p:nvPr>
        </p:nvSpPr>
        <p:spPr>
          <a:xfrm>
            <a:off x="1368151" y="1062044"/>
            <a:ext cx="5904656" cy="5402262"/>
          </a:xfrm>
        </p:spPr>
        <p:txBody>
          <a:bodyPr/>
          <a:lstStyle/>
          <a:p>
            <a:pPr marL="0" indent="0">
              <a:buNone/>
            </a:pPr>
            <a:r>
              <a:rPr lang="de-DE" sz="2000" b="1" dirty="0"/>
              <a:t>1.) Start </a:t>
            </a:r>
            <a:r>
              <a:rPr lang="de-DE" sz="2000" b="1" dirty="0" err="1"/>
              <a:t>with</a:t>
            </a:r>
            <a:r>
              <a:rPr lang="de-DE" sz="2000" b="1" dirty="0"/>
              <a:t> a </a:t>
            </a:r>
            <a:r>
              <a:rPr lang="de-DE" sz="2000" b="1" dirty="0" err="1"/>
              <a:t>Subset</a:t>
            </a:r>
            <a:r>
              <a:rPr lang="de-DE" sz="2000" b="1" dirty="0"/>
              <a:t>:</a:t>
            </a:r>
          </a:p>
          <a:p>
            <a:pPr marL="0" indent="0">
              <a:buNone/>
            </a:pPr>
            <a:r>
              <a:rPr lang="de-DE" sz="2000" dirty="0" err="1"/>
              <a:t>Improves</a:t>
            </a:r>
            <a:r>
              <a:rPr lang="de-DE" sz="2000" dirty="0"/>
              <a:t> </a:t>
            </a:r>
            <a:r>
              <a:rPr lang="de-DE" sz="2000" dirty="0" err="1"/>
              <a:t>performance</a:t>
            </a:r>
            <a:r>
              <a:rPr lang="de-DE" sz="2000" dirty="0"/>
              <a:t> on large </a:t>
            </a:r>
            <a:r>
              <a:rPr lang="de-DE" sz="2000" dirty="0" err="1"/>
              <a:t>datasets</a:t>
            </a:r>
            <a:endParaRPr lang="de-DE" sz="2000" dirty="0"/>
          </a:p>
          <a:p>
            <a:pPr marL="0" indent="0">
              <a:buNone/>
            </a:pPr>
            <a:endParaRPr lang="de-DE" sz="2000" dirty="0"/>
          </a:p>
          <a:p>
            <a:pPr marL="0" indent="0">
              <a:buNone/>
            </a:pPr>
            <a:r>
              <a:rPr lang="de-DE" sz="2000" b="1" dirty="0"/>
              <a:t>2.) Filter </a:t>
            </a:r>
            <a:r>
              <a:rPr lang="de-DE" sz="2000" b="1" dirty="0" err="1"/>
              <a:t>Categories</a:t>
            </a:r>
            <a:r>
              <a:rPr lang="de-DE" sz="2000" b="1" dirty="0"/>
              <a:t>:</a:t>
            </a:r>
          </a:p>
          <a:p>
            <a:pPr lvl="1"/>
            <a:r>
              <a:rPr lang="en-US" sz="2000" dirty="0"/>
              <a:t>Categories = all non-numeric data</a:t>
            </a:r>
          </a:p>
          <a:p>
            <a:pPr lvl="1"/>
            <a:r>
              <a:rPr lang="en-US" sz="2000" dirty="0"/>
              <a:t>Numeric data with low variance (e.g. frequency, n=8) </a:t>
            </a:r>
            <a:r>
              <a:rPr lang="en-US" sz="2000" i="1" dirty="0"/>
              <a:t>can</a:t>
            </a:r>
            <a:r>
              <a:rPr lang="en-US" sz="2000" dirty="0"/>
              <a:t> also be treated as categories</a:t>
            </a:r>
          </a:p>
          <a:p>
            <a:pPr lvl="1"/>
            <a:endParaRPr lang="de-DE" sz="2000" dirty="0"/>
          </a:p>
          <a:p>
            <a:pPr lvl="1"/>
            <a:endParaRPr lang="de-DE" sz="2000" dirty="0"/>
          </a:p>
          <a:p>
            <a:pPr lvl="1"/>
            <a:endParaRPr lang="de-DE" sz="2000" dirty="0"/>
          </a:p>
          <a:p>
            <a:pPr marL="0" indent="0">
              <a:buNone/>
            </a:pPr>
            <a:r>
              <a:rPr lang="de-DE" sz="2000" b="1" dirty="0"/>
              <a:t>3.) Filter </a:t>
            </a:r>
            <a:r>
              <a:rPr lang="de-DE" sz="2000" b="1" dirty="0" err="1"/>
              <a:t>Numerical</a:t>
            </a:r>
            <a:r>
              <a:rPr lang="de-DE" sz="2000" b="1" dirty="0"/>
              <a:t> Ranges:</a:t>
            </a:r>
          </a:p>
          <a:p>
            <a:pPr lvl="1"/>
            <a:r>
              <a:rPr lang="en-US" sz="2000" dirty="0"/>
              <a:t>View histogram of value distribution</a:t>
            </a:r>
          </a:p>
          <a:p>
            <a:pPr lvl="1"/>
            <a:r>
              <a:rPr lang="en-US" sz="2000" dirty="0"/>
              <a:t>Filter using range sliders or input fields</a:t>
            </a:r>
            <a:endParaRPr lang="de-DE" sz="2000" dirty="0"/>
          </a:p>
        </p:txBody>
      </p:sp>
      <p:pic>
        <p:nvPicPr>
          <p:cNvPr id="6" name="Grafik 5">
            <a:extLst>
              <a:ext uri="{FF2B5EF4-FFF2-40B4-BE49-F238E27FC236}">
                <a16:creationId xmlns:a16="http://schemas.microsoft.com/office/drawing/2014/main" id="{1FDAFCBE-55BB-4C5E-AE65-291C12ADBD29}"/>
              </a:ext>
            </a:extLst>
          </p:cNvPr>
          <p:cNvPicPr>
            <a:picLocks noChangeAspect="1"/>
          </p:cNvPicPr>
          <p:nvPr/>
        </p:nvPicPr>
        <p:blipFill>
          <a:blip r:embed="rId2"/>
          <a:stretch>
            <a:fillRect/>
          </a:stretch>
        </p:blipFill>
        <p:spPr>
          <a:xfrm>
            <a:off x="7020709" y="272335"/>
            <a:ext cx="5040718" cy="6426795"/>
          </a:xfrm>
          <a:prstGeom prst="rect">
            <a:avLst/>
          </a:prstGeom>
        </p:spPr>
      </p:pic>
      <p:cxnSp>
        <p:nvCxnSpPr>
          <p:cNvPr id="8" name="Gerader Verbinder 7">
            <a:extLst>
              <a:ext uri="{FF2B5EF4-FFF2-40B4-BE49-F238E27FC236}">
                <a16:creationId xmlns:a16="http://schemas.microsoft.com/office/drawing/2014/main" id="{7D270C54-3AB1-4789-A2C7-EAEFE5FF5D1C}"/>
              </a:ext>
            </a:extLst>
          </p:cNvPr>
          <p:cNvCxnSpPr>
            <a:cxnSpLocks/>
          </p:cNvCxnSpPr>
          <p:nvPr/>
        </p:nvCxnSpPr>
        <p:spPr>
          <a:xfrm flipH="1">
            <a:off x="1512167" y="1890291"/>
            <a:ext cx="10549260" cy="0"/>
          </a:xfrm>
          <a:prstGeom prst="line">
            <a:avLst/>
          </a:prstGeom>
          <a:ln w="12700">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cxnSp>
        <p:nvCxnSpPr>
          <p:cNvPr id="11" name="Gerader Verbinder 10">
            <a:extLst>
              <a:ext uri="{FF2B5EF4-FFF2-40B4-BE49-F238E27FC236}">
                <a16:creationId xmlns:a16="http://schemas.microsoft.com/office/drawing/2014/main" id="{87F36803-72A3-41DB-80C8-03FDA935FF46}"/>
              </a:ext>
            </a:extLst>
          </p:cNvPr>
          <p:cNvCxnSpPr>
            <a:cxnSpLocks/>
          </p:cNvCxnSpPr>
          <p:nvPr/>
        </p:nvCxnSpPr>
        <p:spPr>
          <a:xfrm flipH="1">
            <a:off x="1359388" y="4948985"/>
            <a:ext cx="10702039" cy="0"/>
          </a:xfrm>
          <a:prstGeom prst="line">
            <a:avLst/>
          </a:prstGeom>
          <a:ln w="12700">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sp>
        <p:nvSpPr>
          <p:cNvPr id="9" name="Textfeld 8">
            <a:extLst>
              <a:ext uri="{FF2B5EF4-FFF2-40B4-BE49-F238E27FC236}">
                <a16:creationId xmlns:a16="http://schemas.microsoft.com/office/drawing/2014/main" id="{8117DF5F-2876-42B3-A1EC-6DEBA6705315}"/>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tx1">
                    <a:lumMod val="65000"/>
                    <a:lumOff val="35000"/>
                  </a:schemeClr>
                </a:solidFill>
              </a:rPr>
              <a:t>⚪ Challenge   ⚪ BLITZ   </a:t>
            </a:r>
            <a:r>
              <a:rPr lang="de-DE" sz="1100" dirty="0">
                <a:solidFill>
                  <a:schemeClr val="accent1"/>
                </a:solidFill>
              </a:rPr>
              <a:t>🔵</a:t>
            </a:r>
            <a:r>
              <a:rPr lang="de-DE" sz="1100" dirty="0">
                <a:solidFill>
                  <a:schemeClr val="tx1">
                    <a:lumMod val="65000"/>
                    <a:lumOff val="35000"/>
                  </a:schemeClr>
                </a:solidFill>
              </a:rPr>
              <a:t> WOLKE   ⚪ Outlook</a:t>
            </a:r>
          </a:p>
        </p:txBody>
      </p:sp>
    </p:spTree>
    <p:extLst>
      <p:ext uri="{BB962C8B-B14F-4D97-AF65-F5344CB8AC3E}">
        <p14:creationId xmlns:p14="http://schemas.microsoft.com/office/powerpoint/2010/main" val="1683589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2335BE83-3A02-4AD6-BA19-5A121B558B9F}"/>
              </a:ext>
            </a:extLst>
          </p:cNvPr>
          <p:cNvSpPr txBox="1">
            <a:spLocks/>
          </p:cNvSpPr>
          <p:nvPr/>
        </p:nvSpPr>
        <p:spPr bwMode="auto">
          <a:xfrm>
            <a:off x="1899536" y="422186"/>
            <a:ext cx="8915177" cy="59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6041" tIns="63020" rIns="126041" bIns="63020" numCol="1" anchor="ctr" anchorCtr="0" compatLnSpc="1">
            <a:prstTxWarp prst="textNoShape">
              <a:avLst/>
            </a:prstTxWarp>
          </a:bodyPr>
          <a:lstStyle>
            <a:lvl1pPr algn="l" rtl="0" eaLnBrk="1" fontAlgn="base" hangingPunct="1">
              <a:spcBef>
                <a:spcPct val="0"/>
              </a:spcBef>
              <a:spcAft>
                <a:spcPct val="0"/>
              </a:spcAft>
              <a:defRPr sz="2400">
                <a:solidFill>
                  <a:srgbClr val="001E46"/>
                </a:solidFill>
                <a:latin typeface="+mj-lt"/>
                <a:ea typeface="+mj-ea"/>
                <a:cs typeface="+mj-cs"/>
              </a:defRPr>
            </a:lvl1pPr>
            <a:lvl2pPr algn="l" rtl="0" eaLnBrk="1" fontAlgn="base" hangingPunct="1">
              <a:spcBef>
                <a:spcPct val="0"/>
              </a:spcBef>
              <a:spcAft>
                <a:spcPct val="0"/>
              </a:spcAft>
              <a:defRPr sz="2800">
                <a:solidFill>
                  <a:srgbClr val="001E46"/>
                </a:solidFill>
                <a:latin typeface="Arial" charset="0"/>
              </a:defRPr>
            </a:lvl2pPr>
            <a:lvl3pPr algn="l" rtl="0" eaLnBrk="1" fontAlgn="base" hangingPunct="1">
              <a:spcBef>
                <a:spcPct val="0"/>
              </a:spcBef>
              <a:spcAft>
                <a:spcPct val="0"/>
              </a:spcAft>
              <a:defRPr sz="2800">
                <a:solidFill>
                  <a:srgbClr val="001E46"/>
                </a:solidFill>
                <a:latin typeface="Arial" charset="0"/>
              </a:defRPr>
            </a:lvl3pPr>
            <a:lvl4pPr algn="l" rtl="0" eaLnBrk="1" fontAlgn="base" hangingPunct="1">
              <a:spcBef>
                <a:spcPct val="0"/>
              </a:spcBef>
              <a:spcAft>
                <a:spcPct val="0"/>
              </a:spcAft>
              <a:defRPr sz="2800">
                <a:solidFill>
                  <a:srgbClr val="001E46"/>
                </a:solidFill>
                <a:latin typeface="Arial" charset="0"/>
              </a:defRPr>
            </a:lvl4pPr>
            <a:lvl5pPr algn="l" rtl="0" eaLnBrk="1" fontAlgn="base" hangingPunct="1">
              <a:spcBef>
                <a:spcPct val="0"/>
              </a:spcBef>
              <a:spcAft>
                <a:spcPct val="0"/>
              </a:spcAft>
              <a:defRPr sz="2800">
                <a:solidFill>
                  <a:srgbClr val="001E46"/>
                </a:solidFill>
                <a:latin typeface="Arial" charset="0"/>
              </a:defRPr>
            </a:lvl5pPr>
            <a:lvl6pPr marL="630204" algn="l" rtl="0" eaLnBrk="1" fontAlgn="base" hangingPunct="1">
              <a:spcBef>
                <a:spcPct val="0"/>
              </a:spcBef>
              <a:spcAft>
                <a:spcPct val="0"/>
              </a:spcAft>
              <a:defRPr sz="3300">
                <a:solidFill>
                  <a:srgbClr val="001E46"/>
                </a:solidFill>
                <a:latin typeface="Arial" charset="0"/>
              </a:defRPr>
            </a:lvl6pPr>
            <a:lvl7pPr marL="1260409" algn="l" rtl="0" eaLnBrk="1" fontAlgn="base" hangingPunct="1">
              <a:spcBef>
                <a:spcPct val="0"/>
              </a:spcBef>
              <a:spcAft>
                <a:spcPct val="0"/>
              </a:spcAft>
              <a:defRPr sz="3300">
                <a:solidFill>
                  <a:srgbClr val="001E46"/>
                </a:solidFill>
                <a:latin typeface="Arial" charset="0"/>
              </a:defRPr>
            </a:lvl7pPr>
            <a:lvl8pPr marL="1890613" algn="l" rtl="0" eaLnBrk="1" fontAlgn="base" hangingPunct="1">
              <a:spcBef>
                <a:spcPct val="0"/>
              </a:spcBef>
              <a:spcAft>
                <a:spcPct val="0"/>
              </a:spcAft>
              <a:defRPr sz="3300">
                <a:solidFill>
                  <a:srgbClr val="001E46"/>
                </a:solidFill>
                <a:latin typeface="Arial" charset="0"/>
              </a:defRPr>
            </a:lvl8pPr>
            <a:lvl9pPr marL="2520818" algn="l" rtl="0" eaLnBrk="1" fontAlgn="base" hangingPunct="1">
              <a:spcBef>
                <a:spcPct val="0"/>
              </a:spcBef>
              <a:spcAft>
                <a:spcPct val="0"/>
              </a:spcAft>
              <a:defRPr sz="3300">
                <a:solidFill>
                  <a:srgbClr val="001E46"/>
                </a:solidFill>
                <a:latin typeface="Arial" charset="0"/>
              </a:defRPr>
            </a:lvl9pPr>
          </a:lstStyle>
          <a:p>
            <a:r>
              <a:rPr lang="de-DE" dirty="0"/>
              <a:t>Visual Data Exploration</a:t>
            </a:r>
            <a:endParaRPr lang="de-DE" kern="0" dirty="0"/>
          </a:p>
        </p:txBody>
      </p:sp>
      <p:sp>
        <p:nvSpPr>
          <p:cNvPr id="4" name="Foliennummernplatzhalter 3">
            <a:extLst>
              <a:ext uri="{FF2B5EF4-FFF2-40B4-BE49-F238E27FC236}">
                <a16:creationId xmlns:a16="http://schemas.microsoft.com/office/drawing/2014/main" id="{957F0DC6-47E6-4B2B-802A-4846C3F0218B}"/>
              </a:ext>
            </a:extLst>
          </p:cNvPr>
          <p:cNvSpPr>
            <a:spLocks noGrp="1"/>
          </p:cNvSpPr>
          <p:nvPr>
            <p:ph type="sldNum" sz="quarter" idx="11"/>
          </p:nvPr>
        </p:nvSpPr>
        <p:spPr/>
        <p:txBody>
          <a:bodyPr/>
          <a:lstStyle/>
          <a:p>
            <a:pPr>
              <a:defRPr/>
            </a:pPr>
            <a:fld id="{5DBCCA34-0DF8-4FD2-9DD5-240F7ED851AC}" type="slidenum">
              <a:rPr lang="de-DE" altLang="de-DE" smtClean="0"/>
              <a:pPr>
                <a:defRPr/>
              </a:pPr>
              <a:t>13</a:t>
            </a:fld>
            <a:endParaRPr lang="de-DE" altLang="de-DE"/>
          </a:p>
        </p:txBody>
      </p:sp>
      <p:pic>
        <p:nvPicPr>
          <p:cNvPr id="5" name="Grafik 4">
            <a:extLst>
              <a:ext uri="{FF2B5EF4-FFF2-40B4-BE49-F238E27FC236}">
                <a16:creationId xmlns:a16="http://schemas.microsoft.com/office/drawing/2014/main" id="{F0EC08D6-6358-4623-8A3C-FD0DCF54588B}"/>
              </a:ext>
            </a:extLst>
          </p:cNvPr>
          <p:cNvPicPr>
            <a:picLocks noChangeAspect="1"/>
          </p:cNvPicPr>
          <p:nvPr/>
        </p:nvPicPr>
        <p:blipFill>
          <a:blip r:embed="rId2"/>
          <a:stretch>
            <a:fillRect/>
          </a:stretch>
        </p:blipFill>
        <p:spPr>
          <a:xfrm>
            <a:off x="7380907" y="1242219"/>
            <a:ext cx="4968552" cy="5400807"/>
          </a:xfrm>
          <a:prstGeom prst="rect">
            <a:avLst/>
          </a:prstGeom>
        </p:spPr>
      </p:pic>
      <p:sp>
        <p:nvSpPr>
          <p:cNvPr id="14" name="Inhaltsplatzhalter 2">
            <a:extLst>
              <a:ext uri="{FF2B5EF4-FFF2-40B4-BE49-F238E27FC236}">
                <a16:creationId xmlns:a16="http://schemas.microsoft.com/office/drawing/2014/main" id="{0E48B951-6A1C-4583-81DB-6A2193818DB8}"/>
              </a:ext>
            </a:extLst>
          </p:cNvPr>
          <p:cNvSpPr>
            <a:spLocks noGrp="1"/>
          </p:cNvSpPr>
          <p:nvPr>
            <p:ph idx="1"/>
          </p:nvPr>
        </p:nvSpPr>
        <p:spPr>
          <a:xfrm>
            <a:off x="1368151" y="954187"/>
            <a:ext cx="5796732" cy="3780575"/>
          </a:xfrm>
        </p:spPr>
        <p:txBody>
          <a:bodyPr/>
          <a:lstStyle/>
          <a:p>
            <a:pPr marL="0" indent="0">
              <a:buNone/>
            </a:pPr>
            <a:r>
              <a:rPr lang="de-DE" sz="2000" b="1" dirty="0"/>
              <a:t>4.) Select Plot Axis:</a:t>
            </a:r>
          </a:p>
          <a:p>
            <a:pPr lvl="1"/>
            <a:r>
              <a:rPr lang="en-US" sz="2000" dirty="0"/>
              <a:t>2D or 3D scatter plots</a:t>
            </a:r>
          </a:p>
          <a:p>
            <a:pPr lvl="1"/>
            <a:r>
              <a:rPr lang="en-US" sz="2000" dirty="0"/>
              <a:t>Optional: Add side plots for statistics (e.g. histogram, violin)</a:t>
            </a:r>
            <a:endParaRPr lang="de-DE" sz="2000" dirty="0"/>
          </a:p>
          <a:p>
            <a:pPr marL="0" indent="0">
              <a:buNone/>
            </a:pPr>
            <a:endParaRPr lang="de-DE" sz="2000" dirty="0"/>
          </a:p>
          <a:p>
            <a:pPr marL="0" indent="0">
              <a:buNone/>
            </a:pPr>
            <a:r>
              <a:rPr lang="de-DE" sz="2000" b="1" dirty="0"/>
              <a:t>5.) </a:t>
            </a:r>
            <a:r>
              <a:rPr lang="de-DE" sz="2000" b="1" dirty="0" err="1"/>
              <a:t>Explore</a:t>
            </a:r>
            <a:r>
              <a:rPr lang="de-DE" sz="2000" b="1" dirty="0"/>
              <a:t> </a:t>
            </a:r>
            <a:r>
              <a:rPr lang="de-DE" sz="2000" b="1" dirty="0" err="1"/>
              <a:t>Your</a:t>
            </a:r>
            <a:r>
              <a:rPr lang="de-DE" sz="2000" b="1" dirty="0"/>
              <a:t> Data </a:t>
            </a:r>
            <a:r>
              <a:rPr lang="de-DE" sz="2000" b="1" dirty="0" err="1"/>
              <a:t>Visually</a:t>
            </a:r>
            <a:r>
              <a:rPr lang="de-DE" sz="2000" b="1" dirty="0"/>
              <a:t>:</a:t>
            </a:r>
          </a:p>
          <a:p>
            <a:pPr lvl="1"/>
            <a:r>
              <a:rPr lang="en-US" sz="2000" dirty="0"/>
              <a:t>Zoom, drag, and hover with your mouse</a:t>
            </a:r>
          </a:p>
          <a:p>
            <a:pPr lvl="1"/>
            <a:r>
              <a:rPr lang="en-US" sz="2000" dirty="0"/>
              <a:t>Show/hide categories to focus the view</a:t>
            </a:r>
          </a:p>
          <a:p>
            <a:pPr lvl="1"/>
            <a:r>
              <a:rPr lang="en-US" sz="2000" dirty="0"/>
              <a:t>Select single or multiple data points interactively</a:t>
            </a:r>
          </a:p>
        </p:txBody>
      </p:sp>
      <p:cxnSp>
        <p:nvCxnSpPr>
          <p:cNvPr id="15" name="Gerader Verbinder 14">
            <a:extLst>
              <a:ext uri="{FF2B5EF4-FFF2-40B4-BE49-F238E27FC236}">
                <a16:creationId xmlns:a16="http://schemas.microsoft.com/office/drawing/2014/main" id="{A1D77DC2-2855-4F6A-A9DA-E701AD8B130C}"/>
              </a:ext>
            </a:extLst>
          </p:cNvPr>
          <p:cNvCxnSpPr>
            <a:cxnSpLocks/>
          </p:cNvCxnSpPr>
          <p:nvPr/>
        </p:nvCxnSpPr>
        <p:spPr>
          <a:xfrm flipH="1">
            <a:off x="1511371" y="2441807"/>
            <a:ext cx="10766080" cy="0"/>
          </a:xfrm>
          <a:prstGeom prst="line">
            <a:avLst/>
          </a:prstGeom>
          <a:ln w="12700">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pic>
        <p:nvPicPr>
          <p:cNvPr id="17" name="Grafik 16">
            <a:extLst>
              <a:ext uri="{FF2B5EF4-FFF2-40B4-BE49-F238E27FC236}">
                <a16:creationId xmlns:a16="http://schemas.microsoft.com/office/drawing/2014/main" id="{513482EC-45E1-404C-80CA-1F7081776CA4}"/>
              </a:ext>
            </a:extLst>
          </p:cNvPr>
          <p:cNvPicPr>
            <a:picLocks noChangeAspect="1"/>
          </p:cNvPicPr>
          <p:nvPr/>
        </p:nvPicPr>
        <p:blipFill rotWithShape="1">
          <a:blip r:embed="rId3"/>
          <a:srcRect t="14375" r="17173"/>
          <a:stretch/>
        </p:blipFill>
        <p:spPr>
          <a:xfrm>
            <a:off x="252116" y="5054606"/>
            <a:ext cx="2088231" cy="1858753"/>
          </a:xfrm>
          <a:prstGeom prst="rect">
            <a:avLst/>
          </a:prstGeom>
        </p:spPr>
      </p:pic>
      <p:sp>
        <p:nvSpPr>
          <p:cNvPr id="18" name="Textfeld 17">
            <a:extLst>
              <a:ext uri="{FF2B5EF4-FFF2-40B4-BE49-F238E27FC236}">
                <a16:creationId xmlns:a16="http://schemas.microsoft.com/office/drawing/2014/main" id="{0949F6FF-D138-4070-8CA5-60DCA9A6DF01}"/>
              </a:ext>
            </a:extLst>
          </p:cNvPr>
          <p:cNvSpPr txBox="1"/>
          <p:nvPr/>
        </p:nvSpPr>
        <p:spPr>
          <a:xfrm>
            <a:off x="1975061" y="6544027"/>
            <a:ext cx="1336064" cy="369332"/>
          </a:xfrm>
          <a:prstGeom prst="rect">
            <a:avLst/>
          </a:prstGeom>
          <a:noFill/>
        </p:spPr>
        <p:txBody>
          <a:bodyPr wrap="square" rtlCol="0">
            <a:spAutoFit/>
          </a:bodyPr>
          <a:lstStyle/>
          <a:p>
            <a:r>
              <a:rPr lang="de-DE" dirty="0"/>
              <a:t>3D </a:t>
            </a:r>
            <a:r>
              <a:rPr lang="de-DE" dirty="0" err="1"/>
              <a:t>Scatter</a:t>
            </a:r>
            <a:endParaRPr lang="de-DE" dirty="0"/>
          </a:p>
        </p:txBody>
      </p:sp>
      <p:cxnSp>
        <p:nvCxnSpPr>
          <p:cNvPr id="19" name="Gerader Verbinder 18">
            <a:extLst>
              <a:ext uri="{FF2B5EF4-FFF2-40B4-BE49-F238E27FC236}">
                <a16:creationId xmlns:a16="http://schemas.microsoft.com/office/drawing/2014/main" id="{3A7210FE-C8D6-4048-AF7A-F9324277384B}"/>
              </a:ext>
            </a:extLst>
          </p:cNvPr>
          <p:cNvCxnSpPr>
            <a:cxnSpLocks/>
          </p:cNvCxnSpPr>
          <p:nvPr/>
        </p:nvCxnSpPr>
        <p:spPr>
          <a:xfrm flipH="1">
            <a:off x="900187" y="4842619"/>
            <a:ext cx="6624737" cy="0"/>
          </a:xfrm>
          <a:prstGeom prst="line">
            <a:avLst/>
          </a:prstGeom>
          <a:ln w="12700">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pic>
        <p:nvPicPr>
          <p:cNvPr id="25" name="Grafik 24">
            <a:extLst>
              <a:ext uri="{FF2B5EF4-FFF2-40B4-BE49-F238E27FC236}">
                <a16:creationId xmlns:a16="http://schemas.microsoft.com/office/drawing/2014/main" id="{00BD1A1E-24C9-4CC8-AB64-E4709394A1BF}"/>
              </a:ext>
            </a:extLst>
          </p:cNvPr>
          <p:cNvPicPr>
            <a:picLocks noChangeAspect="1"/>
          </p:cNvPicPr>
          <p:nvPr/>
        </p:nvPicPr>
        <p:blipFill>
          <a:blip r:embed="rId4"/>
          <a:stretch>
            <a:fillRect/>
          </a:stretch>
        </p:blipFill>
        <p:spPr>
          <a:xfrm>
            <a:off x="3742132" y="5054606"/>
            <a:ext cx="2342631" cy="1938041"/>
          </a:xfrm>
          <a:prstGeom prst="rect">
            <a:avLst/>
          </a:prstGeom>
        </p:spPr>
      </p:pic>
      <p:sp>
        <p:nvSpPr>
          <p:cNvPr id="26" name="Textfeld 25">
            <a:extLst>
              <a:ext uri="{FF2B5EF4-FFF2-40B4-BE49-F238E27FC236}">
                <a16:creationId xmlns:a16="http://schemas.microsoft.com/office/drawing/2014/main" id="{14F964B0-A9B3-4990-88D0-6C5797BACD41}"/>
              </a:ext>
            </a:extLst>
          </p:cNvPr>
          <p:cNvSpPr txBox="1"/>
          <p:nvPr/>
        </p:nvSpPr>
        <p:spPr>
          <a:xfrm>
            <a:off x="6084763" y="6220861"/>
            <a:ext cx="1336064" cy="646331"/>
          </a:xfrm>
          <a:prstGeom prst="rect">
            <a:avLst/>
          </a:prstGeom>
          <a:noFill/>
        </p:spPr>
        <p:txBody>
          <a:bodyPr wrap="square" rtlCol="0">
            <a:spAutoFit/>
          </a:bodyPr>
          <a:lstStyle/>
          <a:p>
            <a:r>
              <a:rPr lang="de-DE" dirty="0" err="1"/>
              <a:t>Continous</a:t>
            </a:r>
            <a:r>
              <a:rPr lang="de-DE" dirty="0"/>
              <a:t> </a:t>
            </a:r>
            <a:r>
              <a:rPr lang="de-DE" dirty="0" err="1"/>
              <a:t>Colorscale</a:t>
            </a:r>
            <a:endParaRPr lang="de-DE" dirty="0"/>
          </a:p>
        </p:txBody>
      </p:sp>
      <p:sp>
        <p:nvSpPr>
          <p:cNvPr id="12" name="Textfeld 11">
            <a:extLst>
              <a:ext uri="{FF2B5EF4-FFF2-40B4-BE49-F238E27FC236}">
                <a16:creationId xmlns:a16="http://schemas.microsoft.com/office/drawing/2014/main" id="{E1086306-3B40-4195-9A67-85A8DCE2C402}"/>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tx1">
                    <a:lumMod val="65000"/>
                    <a:lumOff val="35000"/>
                  </a:schemeClr>
                </a:solidFill>
              </a:rPr>
              <a:t>⚪ Challenge   ⚪ BLITZ   </a:t>
            </a:r>
            <a:r>
              <a:rPr lang="de-DE" sz="1100" dirty="0">
                <a:solidFill>
                  <a:schemeClr val="accent1"/>
                </a:solidFill>
              </a:rPr>
              <a:t>🔵</a:t>
            </a:r>
            <a:r>
              <a:rPr lang="de-DE" sz="1100" dirty="0">
                <a:solidFill>
                  <a:schemeClr val="tx1">
                    <a:lumMod val="65000"/>
                    <a:lumOff val="35000"/>
                  </a:schemeClr>
                </a:solidFill>
              </a:rPr>
              <a:t> WOLKE   ⚪ Outlook</a:t>
            </a:r>
          </a:p>
        </p:txBody>
      </p:sp>
    </p:spTree>
    <p:extLst>
      <p:ext uri="{BB962C8B-B14F-4D97-AF65-F5344CB8AC3E}">
        <p14:creationId xmlns:p14="http://schemas.microsoft.com/office/powerpoint/2010/main" val="2222552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BDF587F4-581C-4072-A76C-2D906739323F}"/>
              </a:ext>
            </a:extLst>
          </p:cNvPr>
          <p:cNvSpPr>
            <a:spLocks noGrp="1"/>
          </p:cNvSpPr>
          <p:nvPr>
            <p:ph type="sldNum" sz="quarter" idx="11"/>
          </p:nvPr>
        </p:nvSpPr>
        <p:spPr/>
        <p:txBody>
          <a:bodyPr/>
          <a:lstStyle/>
          <a:p>
            <a:pPr>
              <a:defRPr/>
            </a:pPr>
            <a:fld id="{5DBCCA34-0DF8-4FD2-9DD5-240F7ED851AC}" type="slidenum">
              <a:rPr lang="de-DE" altLang="de-DE" smtClean="0"/>
              <a:pPr>
                <a:defRPr/>
              </a:pPr>
              <a:t>14</a:t>
            </a:fld>
            <a:endParaRPr lang="de-DE" altLang="de-DE"/>
          </a:p>
        </p:txBody>
      </p:sp>
      <p:sp>
        <p:nvSpPr>
          <p:cNvPr id="14" name="Titel 1">
            <a:extLst>
              <a:ext uri="{FF2B5EF4-FFF2-40B4-BE49-F238E27FC236}">
                <a16:creationId xmlns:a16="http://schemas.microsoft.com/office/drawing/2014/main" id="{0D7A2EAF-5316-41CE-9C97-387F55938B76}"/>
              </a:ext>
            </a:extLst>
          </p:cNvPr>
          <p:cNvSpPr txBox="1">
            <a:spLocks/>
          </p:cNvSpPr>
          <p:nvPr/>
        </p:nvSpPr>
        <p:spPr bwMode="auto">
          <a:xfrm>
            <a:off x="1899536" y="422186"/>
            <a:ext cx="8915177" cy="59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6041" tIns="63020" rIns="126041" bIns="63020" numCol="1" anchor="ctr" anchorCtr="0" compatLnSpc="1">
            <a:prstTxWarp prst="textNoShape">
              <a:avLst/>
            </a:prstTxWarp>
          </a:bodyPr>
          <a:lstStyle>
            <a:lvl1pPr algn="l" rtl="0" eaLnBrk="1" fontAlgn="base" hangingPunct="1">
              <a:spcBef>
                <a:spcPct val="0"/>
              </a:spcBef>
              <a:spcAft>
                <a:spcPct val="0"/>
              </a:spcAft>
              <a:defRPr sz="2400">
                <a:solidFill>
                  <a:srgbClr val="001E46"/>
                </a:solidFill>
                <a:latin typeface="+mj-lt"/>
                <a:ea typeface="+mj-ea"/>
                <a:cs typeface="+mj-cs"/>
              </a:defRPr>
            </a:lvl1pPr>
            <a:lvl2pPr algn="l" rtl="0" eaLnBrk="1" fontAlgn="base" hangingPunct="1">
              <a:spcBef>
                <a:spcPct val="0"/>
              </a:spcBef>
              <a:spcAft>
                <a:spcPct val="0"/>
              </a:spcAft>
              <a:defRPr sz="2800">
                <a:solidFill>
                  <a:srgbClr val="001E46"/>
                </a:solidFill>
                <a:latin typeface="Arial" charset="0"/>
              </a:defRPr>
            </a:lvl2pPr>
            <a:lvl3pPr algn="l" rtl="0" eaLnBrk="1" fontAlgn="base" hangingPunct="1">
              <a:spcBef>
                <a:spcPct val="0"/>
              </a:spcBef>
              <a:spcAft>
                <a:spcPct val="0"/>
              </a:spcAft>
              <a:defRPr sz="2800">
                <a:solidFill>
                  <a:srgbClr val="001E46"/>
                </a:solidFill>
                <a:latin typeface="Arial" charset="0"/>
              </a:defRPr>
            </a:lvl3pPr>
            <a:lvl4pPr algn="l" rtl="0" eaLnBrk="1" fontAlgn="base" hangingPunct="1">
              <a:spcBef>
                <a:spcPct val="0"/>
              </a:spcBef>
              <a:spcAft>
                <a:spcPct val="0"/>
              </a:spcAft>
              <a:defRPr sz="2800">
                <a:solidFill>
                  <a:srgbClr val="001E46"/>
                </a:solidFill>
                <a:latin typeface="Arial" charset="0"/>
              </a:defRPr>
            </a:lvl4pPr>
            <a:lvl5pPr algn="l" rtl="0" eaLnBrk="1" fontAlgn="base" hangingPunct="1">
              <a:spcBef>
                <a:spcPct val="0"/>
              </a:spcBef>
              <a:spcAft>
                <a:spcPct val="0"/>
              </a:spcAft>
              <a:defRPr sz="2800">
                <a:solidFill>
                  <a:srgbClr val="001E46"/>
                </a:solidFill>
                <a:latin typeface="Arial" charset="0"/>
              </a:defRPr>
            </a:lvl5pPr>
            <a:lvl6pPr marL="630204" algn="l" rtl="0" eaLnBrk="1" fontAlgn="base" hangingPunct="1">
              <a:spcBef>
                <a:spcPct val="0"/>
              </a:spcBef>
              <a:spcAft>
                <a:spcPct val="0"/>
              </a:spcAft>
              <a:defRPr sz="3300">
                <a:solidFill>
                  <a:srgbClr val="001E46"/>
                </a:solidFill>
                <a:latin typeface="Arial" charset="0"/>
              </a:defRPr>
            </a:lvl6pPr>
            <a:lvl7pPr marL="1260409" algn="l" rtl="0" eaLnBrk="1" fontAlgn="base" hangingPunct="1">
              <a:spcBef>
                <a:spcPct val="0"/>
              </a:spcBef>
              <a:spcAft>
                <a:spcPct val="0"/>
              </a:spcAft>
              <a:defRPr sz="3300">
                <a:solidFill>
                  <a:srgbClr val="001E46"/>
                </a:solidFill>
                <a:latin typeface="Arial" charset="0"/>
              </a:defRPr>
            </a:lvl7pPr>
            <a:lvl8pPr marL="1890613" algn="l" rtl="0" eaLnBrk="1" fontAlgn="base" hangingPunct="1">
              <a:spcBef>
                <a:spcPct val="0"/>
              </a:spcBef>
              <a:spcAft>
                <a:spcPct val="0"/>
              </a:spcAft>
              <a:defRPr sz="3300">
                <a:solidFill>
                  <a:srgbClr val="001E46"/>
                </a:solidFill>
                <a:latin typeface="Arial" charset="0"/>
              </a:defRPr>
            </a:lvl8pPr>
            <a:lvl9pPr marL="2520818" algn="l" rtl="0" eaLnBrk="1" fontAlgn="base" hangingPunct="1">
              <a:spcBef>
                <a:spcPct val="0"/>
              </a:spcBef>
              <a:spcAft>
                <a:spcPct val="0"/>
              </a:spcAft>
              <a:defRPr sz="3300">
                <a:solidFill>
                  <a:srgbClr val="001E46"/>
                </a:solidFill>
                <a:latin typeface="Arial" charset="0"/>
              </a:defRPr>
            </a:lvl9pPr>
          </a:lstStyle>
          <a:p>
            <a:r>
              <a:rPr lang="en-US" dirty="0"/>
              <a:t>From filtered metadata to deep image analysis — seamlessly.</a:t>
            </a:r>
            <a:endParaRPr lang="de-DE" kern="0" dirty="0"/>
          </a:p>
        </p:txBody>
      </p:sp>
      <p:pic>
        <p:nvPicPr>
          <p:cNvPr id="19" name="Grafik 18">
            <a:extLst>
              <a:ext uri="{FF2B5EF4-FFF2-40B4-BE49-F238E27FC236}">
                <a16:creationId xmlns:a16="http://schemas.microsoft.com/office/drawing/2014/main" id="{4A3CB94E-F928-404E-840E-40B98B07AFAE}"/>
              </a:ext>
            </a:extLst>
          </p:cNvPr>
          <p:cNvPicPr>
            <a:picLocks noChangeAspect="1"/>
          </p:cNvPicPr>
          <p:nvPr/>
        </p:nvPicPr>
        <p:blipFill rotWithShape="1">
          <a:blip r:embed="rId2">
            <a:clrChange>
              <a:clrFrom>
                <a:srgbClr val="FFFFFF"/>
              </a:clrFrom>
              <a:clrTo>
                <a:srgbClr val="FFFFFF">
                  <a:alpha val="0"/>
                </a:srgbClr>
              </a:clrTo>
            </a:clrChange>
          </a:blip>
          <a:srcRect l="52542" t="49221"/>
          <a:stretch/>
        </p:blipFill>
        <p:spPr>
          <a:xfrm>
            <a:off x="247560" y="2329420"/>
            <a:ext cx="2338154" cy="2104257"/>
          </a:xfrm>
          <a:prstGeom prst="rect">
            <a:avLst/>
          </a:prstGeom>
        </p:spPr>
      </p:pic>
      <p:pic>
        <p:nvPicPr>
          <p:cNvPr id="21" name="Grafik 20">
            <a:extLst>
              <a:ext uri="{FF2B5EF4-FFF2-40B4-BE49-F238E27FC236}">
                <a16:creationId xmlns:a16="http://schemas.microsoft.com/office/drawing/2014/main" id="{5E87A819-8247-419D-B2CB-03B86786A0EC}"/>
              </a:ext>
            </a:extLst>
          </p:cNvPr>
          <p:cNvPicPr>
            <a:picLocks noChangeAspect="1"/>
          </p:cNvPicPr>
          <p:nvPr/>
        </p:nvPicPr>
        <p:blipFill rotWithShape="1">
          <a:blip r:embed="rId3">
            <a:clrChange>
              <a:clrFrom>
                <a:srgbClr val="FFFFFF"/>
              </a:clrFrom>
              <a:clrTo>
                <a:srgbClr val="FFFFFF">
                  <a:alpha val="0"/>
                </a:srgbClr>
              </a:clrTo>
            </a:clrChange>
          </a:blip>
          <a:srcRect t="51642"/>
          <a:stretch/>
        </p:blipFill>
        <p:spPr>
          <a:xfrm>
            <a:off x="2884035" y="2670198"/>
            <a:ext cx="4546287" cy="1985294"/>
          </a:xfrm>
          <a:prstGeom prst="rect">
            <a:avLst/>
          </a:prstGeom>
        </p:spPr>
      </p:pic>
      <p:sp>
        <p:nvSpPr>
          <p:cNvPr id="25" name="Inhaltsplatzhalter 2">
            <a:extLst>
              <a:ext uri="{FF2B5EF4-FFF2-40B4-BE49-F238E27FC236}">
                <a16:creationId xmlns:a16="http://schemas.microsoft.com/office/drawing/2014/main" id="{7060CE09-E452-4D57-9063-2A089FABDD37}"/>
              </a:ext>
            </a:extLst>
          </p:cNvPr>
          <p:cNvSpPr>
            <a:spLocks noGrp="1"/>
          </p:cNvSpPr>
          <p:nvPr>
            <p:ph idx="1"/>
          </p:nvPr>
        </p:nvSpPr>
        <p:spPr>
          <a:xfrm>
            <a:off x="526343" y="1472153"/>
            <a:ext cx="1048332" cy="592720"/>
          </a:xfrm>
        </p:spPr>
        <p:txBody>
          <a:bodyPr/>
          <a:lstStyle/>
          <a:p>
            <a:pPr marL="0" indent="0">
              <a:buNone/>
            </a:pPr>
            <a:r>
              <a:rPr lang="en-US" dirty="0"/>
              <a:t>Select</a:t>
            </a:r>
          </a:p>
        </p:txBody>
      </p:sp>
      <p:sp>
        <p:nvSpPr>
          <p:cNvPr id="31" name="Inhaltsplatzhalter 2">
            <a:extLst>
              <a:ext uri="{FF2B5EF4-FFF2-40B4-BE49-F238E27FC236}">
                <a16:creationId xmlns:a16="http://schemas.microsoft.com/office/drawing/2014/main" id="{F3395340-5897-4B4A-A78F-3A92BDB4520D}"/>
              </a:ext>
            </a:extLst>
          </p:cNvPr>
          <p:cNvSpPr txBox="1">
            <a:spLocks/>
          </p:cNvSpPr>
          <p:nvPr/>
        </p:nvSpPr>
        <p:spPr bwMode="auto">
          <a:xfrm>
            <a:off x="4542083" y="1458243"/>
            <a:ext cx="1656183" cy="59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kern="0" dirty="0"/>
              <a:t>Inspect</a:t>
            </a:r>
          </a:p>
        </p:txBody>
      </p:sp>
      <p:pic>
        <p:nvPicPr>
          <p:cNvPr id="33" name="Grafik 32">
            <a:extLst>
              <a:ext uri="{FF2B5EF4-FFF2-40B4-BE49-F238E27FC236}">
                <a16:creationId xmlns:a16="http://schemas.microsoft.com/office/drawing/2014/main" id="{77BEDBB1-26EB-4537-8B3D-F28F4B4BA23A}"/>
              </a:ext>
            </a:extLst>
          </p:cNvPr>
          <p:cNvPicPr>
            <a:picLocks noChangeAspect="1"/>
          </p:cNvPicPr>
          <p:nvPr/>
        </p:nvPicPr>
        <p:blipFill>
          <a:blip r:embed="rId4"/>
          <a:stretch>
            <a:fillRect/>
          </a:stretch>
        </p:blipFill>
        <p:spPr>
          <a:xfrm>
            <a:off x="8282474" y="2054908"/>
            <a:ext cx="4062395" cy="4429089"/>
          </a:xfrm>
          <a:prstGeom prst="rect">
            <a:avLst/>
          </a:prstGeom>
        </p:spPr>
      </p:pic>
      <p:sp>
        <p:nvSpPr>
          <p:cNvPr id="34" name="Inhaltsplatzhalter 2">
            <a:extLst>
              <a:ext uri="{FF2B5EF4-FFF2-40B4-BE49-F238E27FC236}">
                <a16:creationId xmlns:a16="http://schemas.microsoft.com/office/drawing/2014/main" id="{ABF8B91F-137A-4A02-B60A-8C63D384C8CD}"/>
              </a:ext>
            </a:extLst>
          </p:cNvPr>
          <p:cNvSpPr txBox="1">
            <a:spLocks/>
          </p:cNvSpPr>
          <p:nvPr/>
        </p:nvSpPr>
        <p:spPr bwMode="auto">
          <a:xfrm>
            <a:off x="8456973" y="1472153"/>
            <a:ext cx="4238688" cy="59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kern="0" dirty="0"/>
              <a:t>Synchronize with the BLITZ!</a:t>
            </a:r>
          </a:p>
        </p:txBody>
      </p:sp>
      <p:sp>
        <p:nvSpPr>
          <p:cNvPr id="40" name="Rechteck 39">
            <a:extLst>
              <a:ext uri="{FF2B5EF4-FFF2-40B4-BE49-F238E27FC236}">
                <a16:creationId xmlns:a16="http://schemas.microsoft.com/office/drawing/2014/main" id="{C1695BD5-28C4-4837-8660-BC1432DA8FE9}"/>
              </a:ext>
            </a:extLst>
          </p:cNvPr>
          <p:cNvSpPr/>
          <p:nvPr/>
        </p:nvSpPr>
        <p:spPr>
          <a:xfrm>
            <a:off x="3964155" y="2787959"/>
            <a:ext cx="2336043" cy="43204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46" name="Textfeld 45">
            <a:extLst>
              <a:ext uri="{FF2B5EF4-FFF2-40B4-BE49-F238E27FC236}">
                <a16:creationId xmlns:a16="http://schemas.microsoft.com/office/drawing/2014/main" id="{6D7D96EF-1CAA-434D-BC38-F4FDA1D3AFB1}"/>
              </a:ext>
            </a:extLst>
          </p:cNvPr>
          <p:cNvSpPr txBox="1"/>
          <p:nvPr/>
        </p:nvSpPr>
        <p:spPr>
          <a:xfrm>
            <a:off x="308630" y="5535242"/>
            <a:ext cx="758566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WOLKE provides filtered data via HTTP as *.</a:t>
            </a:r>
            <a:r>
              <a:rPr lang="en-US" sz="2000" dirty="0" err="1"/>
              <a:t>npy</a:t>
            </a:r>
            <a:r>
              <a:rPr lang="en-US" sz="2000" dirty="0"/>
              <a:t> arrays,  </a:t>
            </a:r>
          </a:p>
          <a:p>
            <a:pPr algn="ctr"/>
            <a:r>
              <a:rPr lang="en-US" sz="2000" dirty="0"/>
              <a:t>which can be instantly opened in BLITZ —  </a:t>
            </a:r>
          </a:p>
          <a:p>
            <a:pPr algn="ctr"/>
            <a:r>
              <a:rPr lang="en-US" sz="2000" dirty="0"/>
              <a:t>or integrated into your own analysis framework.</a:t>
            </a:r>
          </a:p>
        </p:txBody>
      </p:sp>
      <p:cxnSp>
        <p:nvCxnSpPr>
          <p:cNvPr id="49" name="Gerader Verbinder 48">
            <a:extLst>
              <a:ext uri="{FF2B5EF4-FFF2-40B4-BE49-F238E27FC236}">
                <a16:creationId xmlns:a16="http://schemas.microsoft.com/office/drawing/2014/main" id="{C5D9A251-4820-4167-A771-D03C6569DD43}"/>
              </a:ext>
            </a:extLst>
          </p:cNvPr>
          <p:cNvCxnSpPr>
            <a:cxnSpLocks/>
          </p:cNvCxnSpPr>
          <p:nvPr/>
        </p:nvCxnSpPr>
        <p:spPr>
          <a:xfrm>
            <a:off x="2453819" y="2330226"/>
            <a:ext cx="1" cy="2736304"/>
          </a:xfrm>
          <a:prstGeom prst="line">
            <a:avLst/>
          </a:prstGeom>
          <a:ln w="12700">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cxnSp>
        <p:nvCxnSpPr>
          <p:cNvPr id="51" name="Gerader Verbinder 50">
            <a:extLst>
              <a:ext uri="{FF2B5EF4-FFF2-40B4-BE49-F238E27FC236}">
                <a16:creationId xmlns:a16="http://schemas.microsoft.com/office/drawing/2014/main" id="{2A6D38D6-5FCF-4806-B7C7-DC6999E6D8D0}"/>
              </a:ext>
            </a:extLst>
          </p:cNvPr>
          <p:cNvCxnSpPr>
            <a:cxnSpLocks/>
          </p:cNvCxnSpPr>
          <p:nvPr/>
        </p:nvCxnSpPr>
        <p:spPr>
          <a:xfrm>
            <a:off x="7896974" y="2144418"/>
            <a:ext cx="1" cy="2736304"/>
          </a:xfrm>
          <a:prstGeom prst="line">
            <a:avLst/>
          </a:prstGeom>
          <a:ln w="12700">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sp>
        <p:nvSpPr>
          <p:cNvPr id="55" name="Rechteck 54">
            <a:extLst>
              <a:ext uri="{FF2B5EF4-FFF2-40B4-BE49-F238E27FC236}">
                <a16:creationId xmlns:a16="http://schemas.microsoft.com/office/drawing/2014/main" id="{CADAC91F-EB32-4AB8-AB9B-76BA3F3C393F}"/>
              </a:ext>
            </a:extLst>
          </p:cNvPr>
          <p:cNvSpPr/>
          <p:nvPr/>
        </p:nvSpPr>
        <p:spPr>
          <a:xfrm>
            <a:off x="2799818" y="2645009"/>
            <a:ext cx="1092325" cy="638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3" name="Gerade Verbindung mit Pfeil 42">
            <a:extLst>
              <a:ext uri="{FF2B5EF4-FFF2-40B4-BE49-F238E27FC236}">
                <a16:creationId xmlns:a16="http://schemas.microsoft.com/office/drawing/2014/main" id="{C8A20DFB-6555-47AD-B4DE-3A9556DC3E39}"/>
              </a:ext>
            </a:extLst>
          </p:cNvPr>
          <p:cNvCxnSpPr>
            <a:cxnSpLocks/>
          </p:cNvCxnSpPr>
          <p:nvPr/>
        </p:nvCxnSpPr>
        <p:spPr>
          <a:xfrm>
            <a:off x="1555739" y="3057704"/>
            <a:ext cx="1244079" cy="10081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7" name="Grafik 46">
            <a:extLst>
              <a:ext uri="{FF2B5EF4-FFF2-40B4-BE49-F238E27FC236}">
                <a16:creationId xmlns:a16="http://schemas.microsoft.com/office/drawing/2014/main" id="{D5003110-1B1E-4FD1-9A26-4C0031953F24}"/>
              </a:ext>
            </a:extLst>
          </p:cNvPr>
          <p:cNvPicPr>
            <a:picLocks noChangeAspect="1"/>
          </p:cNvPicPr>
          <p:nvPr/>
        </p:nvPicPr>
        <p:blipFill rotWithShape="1">
          <a:blip r:embed="rId3">
            <a:clrChange>
              <a:clrFrom>
                <a:srgbClr val="FFFFFF"/>
              </a:clrFrom>
              <a:clrTo>
                <a:srgbClr val="FFFFFF">
                  <a:alpha val="0"/>
                </a:srgbClr>
              </a:clrTo>
            </a:clrChange>
          </a:blip>
          <a:srcRect t="20780" r="14654" b="59086"/>
          <a:stretch/>
        </p:blipFill>
        <p:spPr>
          <a:xfrm>
            <a:off x="3106646" y="1961346"/>
            <a:ext cx="3880048" cy="826613"/>
          </a:xfrm>
          <a:prstGeom prst="rect">
            <a:avLst/>
          </a:prstGeom>
        </p:spPr>
      </p:pic>
      <p:sp>
        <p:nvSpPr>
          <p:cNvPr id="18" name="Textfeld 17">
            <a:extLst>
              <a:ext uri="{FF2B5EF4-FFF2-40B4-BE49-F238E27FC236}">
                <a16:creationId xmlns:a16="http://schemas.microsoft.com/office/drawing/2014/main" id="{CE307F5E-5707-4773-84A3-BE8F941A8E19}"/>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tx1">
                    <a:lumMod val="65000"/>
                    <a:lumOff val="35000"/>
                  </a:schemeClr>
                </a:solidFill>
              </a:rPr>
              <a:t>⚪ Challenge   ⚪ BLITZ   </a:t>
            </a:r>
            <a:r>
              <a:rPr lang="de-DE" sz="1100" dirty="0">
                <a:solidFill>
                  <a:schemeClr val="accent1"/>
                </a:solidFill>
              </a:rPr>
              <a:t>🔵</a:t>
            </a:r>
            <a:r>
              <a:rPr lang="de-DE" sz="1100" dirty="0">
                <a:solidFill>
                  <a:schemeClr val="tx1">
                    <a:lumMod val="65000"/>
                    <a:lumOff val="35000"/>
                  </a:schemeClr>
                </a:solidFill>
              </a:rPr>
              <a:t> WOLKE   ⚪ Outlook</a:t>
            </a:r>
          </a:p>
        </p:txBody>
      </p:sp>
      <p:cxnSp>
        <p:nvCxnSpPr>
          <p:cNvPr id="44" name="Gerade Verbindung mit Pfeil 43">
            <a:extLst>
              <a:ext uri="{FF2B5EF4-FFF2-40B4-BE49-F238E27FC236}">
                <a16:creationId xmlns:a16="http://schemas.microsoft.com/office/drawing/2014/main" id="{843E9F8F-AF21-42D5-B13A-5629816D8C85}"/>
              </a:ext>
            </a:extLst>
          </p:cNvPr>
          <p:cNvCxnSpPr>
            <a:cxnSpLocks/>
          </p:cNvCxnSpPr>
          <p:nvPr/>
        </p:nvCxnSpPr>
        <p:spPr>
          <a:xfrm>
            <a:off x="7092875" y="2582248"/>
            <a:ext cx="2592288" cy="183072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7412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2B4CA-E16D-4568-A3F9-44CC6B35CD60}"/>
              </a:ext>
            </a:extLst>
          </p:cNvPr>
          <p:cNvSpPr>
            <a:spLocks noGrp="1"/>
          </p:cNvSpPr>
          <p:nvPr>
            <p:ph type="title"/>
          </p:nvPr>
        </p:nvSpPr>
        <p:spPr>
          <a:xfrm>
            <a:off x="1980307" y="361467"/>
            <a:ext cx="8915177" cy="592720"/>
          </a:xfrm>
        </p:spPr>
        <p:txBody>
          <a:bodyPr/>
          <a:lstStyle/>
          <a:p>
            <a:pPr algn="ctr"/>
            <a:r>
              <a:rPr lang="en-US" dirty="0"/>
              <a:t>From Folder to Insight:</a:t>
            </a:r>
            <a:br>
              <a:rPr lang="en-US" dirty="0"/>
            </a:br>
            <a:r>
              <a:rPr lang="en-US" dirty="0"/>
              <a:t>Your Workflow with DAMPF, WOLKE &amp; BLITZ</a:t>
            </a:r>
            <a:endParaRPr lang="de-DE" dirty="0"/>
          </a:p>
        </p:txBody>
      </p:sp>
      <p:sp>
        <p:nvSpPr>
          <p:cNvPr id="4" name="Foliennummernplatzhalter 3">
            <a:extLst>
              <a:ext uri="{FF2B5EF4-FFF2-40B4-BE49-F238E27FC236}">
                <a16:creationId xmlns:a16="http://schemas.microsoft.com/office/drawing/2014/main" id="{B83898B0-B330-42B0-B971-F9B906EB61C0}"/>
              </a:ext>
            </a:extLst>
          </p:cNvPr>
          <p:cNvSpPr>
            <a:spLocks noGrp="1"/>
          </p:cNvSpPr>
          <p:nvPr>
            <p:ph type="sldNum" sz="quarter" idx="11"/>
          </p:nvPr>
        </p:nvSpPr>
        <p:spPr/>
        <p:txBody>
          <a:bodyPr/>
          <a:lstStyle/>
          <a:p>
            <a:pPr>
              <a:defRPr/>
            </a:pPr>
            <a:fld id="{5DBCCA34-0DF8-4FD2-9DD5-240F7ED851AC}" type="slidenum">
              <a:rPr lang="de-DE" altLang="de-DE" smtClean="0"/>
              <a:pPr>
                <a:defRPr/>
              </a:pPr>
              <a:t>15</a:t>
            </a:fld>
            <a:endParaRPr lang="de-DE" altLang="de-DE"/>
          </a:p>
        </p:txBody>
      </p:sp>
      <p:grpSp>
        <p:nvGrpSpPr>
          <p:cNvPr id="5" name="Gruppieren 4">
            <a:extLst>
              <a:ext uri="{FF2B5EF4-FFF2-40B4-BE49-F238E27FC236}">
                <a16:creationId xmlns:a16="http://schemas.microsoft.com/office/drawing/2014/main" id="{0D521573-9C7D-44DB-952F-8F3FD5E1AF82}"/>
              </a:ext>
            </a:extLst>
          </p:cNvPr>
          <p:cNvGrpSpPr/>
          <p:nvPr/>
        </p:nvGrpSpPr>
        <p:grpSpPr>
          <a:xfrm>
            <a:off x="972195" y="2533002"/>
            <a:ext cx="3096344" cy="1013473"/>
            <a:chOff x="5220667" y="3690491"/>
            <a:chExt cx="7114400" cy="1552495"/>
          </a:xfrm>
        </p:grpSpPr>
        <p:pic>
          <p:nvPicPr>
            <p:cNvPr id="6" name="Grafik 5">
              <a:extLst>
                <a:ext uri="{FF2B5EF4-FFF2-40B4-BE49-F238E27FC236}">
                  <a16:creationId xmlns:a16="http://schemas.microsoft.com/office/drawing/2014/main" id="{C52E88CF-4DA3-4439-A3D8-589D73413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667" y="36904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7" name="Grafik 6">
              <a:extLst>
                <a:ext uri="{FF2B5EF4-FFF2-40B4-BE49-F238E27FC236}">
                  <a16:creationId xmlns:a16="http://schemas.microsoft.com/office/drawing/2014/main" id="{C9EEDCEF-D496-494E-91B2-5EC3CB6A1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067" y="38428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8" name="Grafik 7">
              <a:extLst>
                <a:ext uri="{FF2B5EF4-FFF2-40B4-BE49-F238E27FC236}">
                  <a16:creationId xmlns:a16="http://schemas.microsoft.com/office/drawing/2014/main" id="{B0FA1573-C27E-4B6A-8053-C0CA0EC6B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467" y="39952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9" name="Grafik 8">
              <a:extLst>
                <a:ext uri="{FF2B5EF4-FFF2-40B4-BE49-F238E27FC236}">
                  <a16:creationId xmlns:a16="http://schemas.microsoft.com/office/drawing/2014/main" id="{8EC29C31-A589-497E-99D2-B8C929FAD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7867" y="41476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0" name="Grafik 9">
              <a:extLst>
                <a:ext uri="{FF2B5EF4-FFF2-40B4-BE49-F238E27FC236}">
                  <a16:creationId xmlns:a16="http://schemas.microsoft.com/office/drawing/2014/main" id="{03C2B03F-E6DF-4377-B57C-F11FF6402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267" y="43000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1" name="Grafik 10">
              <a:extLst>
                <a:ext uri="{FF2B5EF4-FFF2-40B4-BE49-F238E27FC236}">
                  <a16:creationId xmlns:a16="http://schemas.microsoft.com/office/drawing/2014/main" id="{D67605A5-ACC6-425E-B676-52BCEEBD3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667" y="44524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2" name="Grafik 11">
              <a:extLst>
                <a:ext uri="{FF2B5EF4-FFF2-40B4-BE49-F238E27FC236}">
                  <a16:creationId xmlns:a16="http://schemas.microsoft.com/office/drawing/2014/main" id="{5C4EE3BE-5005-415E-9E45-4A5CF2372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067" y="46048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grpSp>
      <p:pic>
        <p:nvPicPr>
          <p:cNvPr id="13" name="Picture 4">
            <a:extLst>
              <a:ext uri="{FF2B5EF4-FFF2-40B4-BE49-F238E27FC236}">
                <a16:creationId xmlns:a16="http://schemas.microsoft.com/office/drawing/2014/main" id="{88B48325-90FE-42BF-83D2-4EB609C610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7239" y="2311894"/>
            <a:ext cx="578614" cy="578614"/>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B3B8543B-8D7D-485F-98D8-90E9F06FE0B0}"/>
              </a:ext>
            </a:extLst>
          </p:cNvPr>
          <p:cNvPicPr>
            <a:picLocks noChangeAspect="1"/>
          </p:cNvPicPr>
          <p:nvPr/>
        </p:nvPicPr>
        <p:blipFill>
          <a:blip r:embed="rId4"/>
          <a:stretch>
            <a:fillRect/>
          </a:stretch>
        </p:blipFill>
        <p:spPr>
          <a:xfrm>
            <a:off x="1535127" y="2261380"/>
            <a:ext cx="685508" cy="681476"/>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15" name="Inhaltsplatzhalter 2">
            <a:extLst>
              <a:ext uri="{FF2B5EF4-FFF2-40B4-BE49-F238E27FC236}">
                <a16:creationId xmlns:a16="http://schemas.microsoft.com/office/drawing/2014/main" id="{DE7C2A6D-F014-463C-98D8-54F0AACDBE84}"/>
              </a:ext>
            </a:extLst>
          </p:cNvPr>
          <p:cNvSpPr>
            <a:spLocks noGrp="1"/>
          </p:cNvSpPr>
          <p:nvPr>
            <p:ph idx="1"/>
          </p:nvPr>
        </p:nvSpPr>
        <p:spPr>
          <a:xfrm>
            <a:off x="488966" y="1376579"/>
            <a:ext cx="4346131" cy="833710"/>
          </a:xfrm>
        </p:spPr>
        <p:txBody>
          <a:bodyPr/>
          <a:lstStyle/>
          <a:p>
            <a:pPr marL="0" indent="0">
              <a:buNone/>
            </a:pPr>
            <a:r>
              <a:rPr lang="en-US" dirty="0"/>
              <a:t>Keep your image data in folders …just like you're used to!</a:t>
            </a:r>
          </a:p>
        </p:txBody>
      </p:sp>
      <p:pic>
        <p:nvPicPr>
          <p:cNvPr id="16" name="Picture 2" descr="Sql Logo PNGs for Free Download">
            <a:extLst>
              <a:ext uri="{FF2B5EF4-FFF2-40B4-BE49-F238E27FC236}">
                <a16:creationId xmlns:a16="http://schemas.microsoft.com/office/drawing/2014/main" id="{21617B1E-2029-4AC4-903C-03D20BF5BE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3663" y="2062252"/>
            <a:ext cx="2085154" cy="1387575"/>
          </a:xfrm>
          <a:prstGeom prst="rect">
            <a:avLst/>
          </a:prstGeom>
          <a:noFill/>
          <a:extLst>
            <a:ext uri="{909E8E84-426E-40DD-AFC4-6F175D3DCCD1}">
              <a14:hiddenFill xmlns:a14="http://schemas.microsoft.com/office/drawing/2010/main">
                <a:solidFill>
                  <a:srgbClr val="FFFFFF"/>
                </a:solidFill>
              </a14:hiddenFill>
            </a:ext>
          </a:extLst>
        </p:spPr>
      </p:pic>
      <p:sp>
        <p:nvSpPr>
          <p:cNvPr id="17" name="Inhaltsplatzhalter 2">
            <a:extLst>
              <a:ext uri="{FF2B5EF4-FFF2-40B4-BE49-F238E27FC236}">
                <a16:creationId xmlns:a16="http://schemas.microsoft.com/office/drawing/2014/main" id="{4EF43703-97B1-4695-9554-790D6F67F1E5}"/>
              </a:ext>
            </a:extLst>
          </p:cNvPr>
          <p:cNvSpPr txBox="1">
            <a:spLocks/>
          </p:cNvSpPr>
          <p:nvPr/>
        </p:nvSpPr>
        <p:spPr bwMode="auto">
          <a:xfrm>
            <a:off x="5556337" y="1080219"/>
            <a:ext cx="2698377" cy="59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kern="0" dirty="0"/>
              <a:t>Augment metadata with DAMPF</a:t>
            </a:r>
          </a:p>
          <a:p>
            <a:pPr marL="0" indent="0">
              <a:buFont typeface="Wingdings" panose="05000000000000000000" pitchFamily="2" charset="2"/>
              <a:buNone/>
            </a:pPr>
            <a:r>
              <a:rPr lang="en-US" kern="0" dirty="0"/>
              <a:t> (and store in SQL) </a:t>
            </a:r>
          </a:p>
        </p:txBody>
      </p:sp>
      <p:sp>
        <p:nvSpPr>
          <p:cNvPr id="19" name="Inhaltsplatzhalter 2">
            <a:extLst>
              <a:ext uri="{FF2B5EF4-FFF2-40B4-BE49-F238E27FC236}">
                <a16:creationId xmlns:a16="http://schemas.microsoft.com/office/drawing/2014/main" id="{0C2DEE20-5305-4B2D-AB6F-8D449D32EBE0}"/>
              </a:ext>
            </a:extLst>
          </p:cNvPr>
          <p:cNvSpPr txBox="1">
            <a:spLocks/>
          </p:cNvSpPr>
          <p:nvPr/>
        </p:nvSpPr>
        <p:spPr bwMode="auto">
          <a:xfrm>
            <a:off x="329375" y="4842619"/>
            <a:ext cx="2557109" cy="1896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kern="0" dirty="0"/>
              <a:t>Preview directly with BLITZ</a:t>
            </a:r>
          </a:p>
          <a:p>
            <a:pPr marL="0" indent="0">
              <a:buFont typeface="Wingdings" panose="05000000000000000000" pitchFamily="2" charset="2"/>
              <a:buNone/>
            </a:pPr>
            <a:r>
              <a:rPr lang="en-US" kern="0" dirty="0"/>
              <a:t> (Drag &amp; Drop sneak peek) </a:t>
            </a:r>
          </a:p>
        </p:txBody>
      </p:sp>
      <p:sp>
        <p:nvSpPr>
          <p:cNvPr id="20" name="Inhaltsplatzhalter 2">
            <a:extLst>
              <a:ext uri="{FF2B5EF4-FFF2-40B4-BE49-F238E27FC236}">
                <a16:creationId xmlns:a16="http://schemas.microsoft.com/office/drawing/2014/main" id="{383495A7-D8B3-4636-84B3-1C2B361B374E}"/>
              </a:ext>
            </a:extLst>
          </p:cNvPr>
          <p:cNvSpPr txBox="1">
            <a:spLocks/>
          </p:cNvSpPr>
          <p:nvPr/>
        </p:nvSpPr>
        <p:spPr bwMode="auto">
          <a:xfrm>
            <a:off x="9414232" y="1200714"/>
            <a:ext cx="2698377" cy="59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kern="0" dirty="0"/>
              <a:t>Filter and preselect using WOLKE </a:t>
            </a:r>
          </a:p>
        </p:txBody>
      </p:sp>
      <p:pic>
        <p:nvPicPr>
          <p:cNvPr id="22" name="Grafik 21">
            <a:extLst>
              <a:ext uri="{FF2B5EF4-FFF2-40B4-BE49-F238E27FC236}">
                <a16:creationId xmlns:a16="http://schemas.microsoft.com/office/drawing/2014/main" id="{B2B2529C-98CC-401C-9379-2ACBEEC5851B}"/>
              </a:ext>
            </a:extLst>
          </p:cNvPr>
          <p:cNvPicPr>
            <a:picLocks noChangeAspect="1"/>
          </p:cNvPicPr>
          <p:nvPr/>
        </p:nvPicPr>
        <p:blipFill>
          <a:blip r:embed="rId6"/>
          <a:stretch>
            <a:fillRect/>
          </a:stretch>
        </p:blipFill>
        <p:spPr>
          <a:xfrm>
            <a:off x="9562924" y="2064061"/>
            <a:ext cx="2592563" cy="2700089"/>
          </a:xfrm>
          <a:prstGeom prst="rect">
            <a:avLst/>
          </a:prstGeom>
        </p:spPr>
      </p:pic>
      <p:pic>
        <p:nvPicPr>
          <p:cNvPr id="23" name="Grafik 22">
            <a:extLst>
              <a:ext uri="{FF2B5EF4-FFF2-40B4-BE49-F238E27FC236}">
                <a16:creationId xmlns:a16="http://schemas.microsoft.com/office/drawing/2014/main" id="{DF25FF14-2843-46E2-A38D-F8C5EF8D1AD2}"/>
              </a:ext>
            </a:extLst>
          </p:cNvPr>
          <p:cNvPicPr>
            <a:picLocks noChangeAspect="1"/>
          </p:cNvPicPr>
          <p:nvPr/>
        </p:nvPicPr>
        <p:blipFill>
          <a:blip r:embed="rId7"/>
          <a:stretch>
            <a:fillRect/>
          </a:stretch>
        </p:blipFill>
        <p:spPr>
          <a:xfrm>
            <a:off x="2904909" y="4381991"/>
            <a:ext cx="5302856" cy="2550408"/>
          </a:xfrm>
          <a:prstGeom prst="rect">
            <a:avLst/>
          </a:prstGeom>
        </p:spPr>
      </p:pic>
      <p:sp>
        <p:nvSpPr>
          <p:cNvPr id="24" name="Inhaltsplatzhalter 2">
            <a:extLst>
              <a:ext uri="{FF2B5EF4-FFF2-40B4-BE49-F238E27FC236}">
                <a16:creationId xmlns:a16="http://schemas.microsoft.com/office/drawing/2014/main" id="{DA287882-8F0F-44B8-80A0-8B36D8E8719C}"/>
              </a:ext>
            </a:extLst>
          </p:cNvPr>
          <p:cNvSpPr txBox="1">
            <a:spLocks/>
          </p:cNvSpPr>
          <p:nvPr/>
        </p:nvSpPr>
        <p:spPr bwMode="auto">
          <a:xfrm>
            <a:off x="8605043" y="4933474"/>
            <a:ext cx="2977661" cy="138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kern="0" dirty="0"/>
              <a:t>Synchronize filtered sets with BLITZ for detailed inspection</a:t>
            </a:r>
          </a:p>
        </p:txBody>
      </p:sp>
      <p:cxnSp>
        <p:nvCxnSpPr>
          <p:cNvPr id="25" name="Gerade Verbindung mit Pfeil 24">
            <a:extLst>
              <a:ext uri="{FF2B5EF4-FFF2-40B4-BE49-F238E27FC236}">
                <a16:creationId xmlns:a16="http://schemas.microsoft.com/office/drawing/2014/main" id="{2CB5F63E-EFAE-4944-B63E-A6D532330356}"/>
              </a:ext>
            </a:extLst>
          </p:cNvPr>
          <p:cNvCxnSpPr>
            <a:cxnSpLocks/>
          </p:cNvCxnSpPr>
          <p:nvPr/>
        </p:nvCxnSpPr>
        <p:spPr>
          <a:xfrm>
            <a:off x="2743993" y="3732220"/>
            <a:ext cx="676474" cy="447957"/>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27" name="Gerade Verbindung mit Pfeil 26">
            <a:extLst>
              <a:ext uri="{FF2B5EF4-FFF2-40B4-BE49-F238E27FC236}">
                <a16:creationId xmlns:a16="http://schemas.microsoft.com/office/drawing/2014/main" id="{C225444F-1892-4853-A2BF-4109C97A01B9}"/>
              </a:ext>
            </a:extLst>
          </p:cNvPr>
          <p:cNvCxnSpPr>
            <a:cxnSpLocks/>
          </p:cNvCxnSpPr>
          <p:nvPr/>
        </p:nvCxnSpPr>
        <p:spPr>
          <a:xfrm flipV="1">
            <a:off x="4233504" y="2428939"/>
            <a:ext cx="1203187" cy="1626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0" name="Gerade Verbindung mit Pfeil 29">
            <a:extLst>
              <a:ext uri="{FF2B5EF4-FFF2-40B4-BE49-F238E27FC236}">
                <a16:creationId xmlns:a16="http://schemas.microsoft.com/office/drawing/2014/main" id="{9F395F76-F829-467A-BEA8-186D70FD8FD2}"/>
              </a:ext>
            </a:extLst>
          </p:cNvPr>
          <p:cNvCxnSpPr>
            <a:cxnSpLocks/>
          </p:cNvCxnSpPr>
          <p:nvPr/>
        </p:nvCxnSpPr>
        <p:spPr>
          <a:xfrm>
            <a:off x="7857933" y="2736264"/>
            <a:ext cx="1307713" cy="154244"/>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2" name="Gerade Verbindung mit Pfeil 31">
            <a:extLst>
              <a:ext uri="{FF2B5EF4-FFF2-40B4-BE49-F238E27FC236}">
                <a16:creationId xmlns:a16="http://schemas.microsoft.com/office/drawing/2014/main" id="{4D98B106-7E5B-4383-88C8-91CBEDA1899E}"/>
              </a:ext>
            </a:extLst>
          </p:cNvPr>
          <p:cNvCxnSpPr>
            <a:cxnSpLocks/>
          </p:cNvCxnSpPr>
          <p:nvPr/>
        </p:nvCxnSpPr>
        <p:spPr>
          <a:xfrm flipH="1">
            <a:off x="8511789" y="4041417"/>
            <a:ext cx="653857" cy="359979"/>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6" name="Textfeld 25">
            <a:extLst>
              <a:ext uri="{FF2B5EF4-FFF2-40B4-BE49-F238E27FC236}">
                <a16:creationId xmlns:a16="http://schemas.microsoft.com/office/drawing/2014/main" id="{8718E6D0-F619-426A-A2FC-63B9DDB1C8FA}"/>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tx1">
                    <a:lumMod val="65000"/>
                    <a:lumOff val="35000"/>
                  </a:schemeClr>
                </a:solidFill>
              </a:rPr>
              <a:t>⚪ Challenge   ⚪ BLITZ   ⚪ WOLKE   </a:t>
            </a:r>
            <a:r>
              <a:rPr lang="de-DE" sz="1100" dirty="0">
                <a:solidFill>
                  <a:schemeClr val="accent1"/>
                </a:solidFill>
              </a:rPr>
              <a:t>🔵</a:t>
            </a:r>
            <a:r>
              <a:rPr lang="de-DE" sz="1100" dirty="0">
                <a:solidFill>
                  <a:schemeClr val="tx1">
                    <a:lumMod val="65000"/>
                    <a:lumOff val="35000"/>
                  </a:schemeClr>
                </a:solidFill>
              </a:rPr>
              <a:t> Outlook</a:t>
            </a:r>
          </a:p>
        </p:txBody>
      </p:sp>
    </p:spTree>
    <p:extLst>
      <p:ext uri="{BB962C8B-B14F-4D97-AF65-F5344CB8AC3E}">
        <p14:creationId xmlns:p14="http://schemas.microsoft.com/office/powerpoint/2010/main" val="1817138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78355B1C-D96A-49B6-AA91-C6D4DB52B99B}"/>
              </a:ext>
            </a:extLst>
          </p:cNvPr>
          <p:cNvSpPr/>
          <p:nvPr/>
        </p:nvSpPr>
        <p:spPr>
          <a:xfrm>
            <a:off x="1983485" y="619657"/>
            <a:ext cx="6434283" cy="486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F53027A5-9B90-4B9D-8493-F42CF88DC452}"/>
              </a:ext>
            </a:extLst>
          </p:cNvPr>
          <p:cNvSpPr/>
          <p:nvPr/>
        </p:nvSpPr>
        <p:spPr>
          <a:xfrm>
            <a:off x="8317011" y="136014"/>
            <a:ext cx="4273019"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02C57D79-0829-4D9E-9976-B07D0573740B}"/>
              </a:ext>
            </a:extLst>
          </p:cNvPr>
          <p:cNvSpPr>
            <a:spLocks noGrp="1"/>
          </p:cNvSpPr>
          <p:nvPr>
            <p:ph type="title"/>
          </p:nvPr>
        </p:nvSpPr>
        <p:spPr>
          <a:xfrm>
            <a:off x="2419253" y="201566"/>
            <a:ext cx="7315254" cy="736778"/>
          </a:xfrm>
        </p:spPr>
        <p:txBody>
          <a:bodyPr/>
          <a:lstStyle/>
          <a:p>
            <a:pPr algn="ctr"/>
            <a:r>
              <a:rPr lang="de-DE" sz="3600" b="1" dirty="0"/>
              <a:t>Outlook: WETTER Framework</a:t>
            </a:r>
          </a:p>
        </p:txBody>
      </p:sp>
      <p:sp>
        <p:nvSpPr>
          <p:cNvPr id="4" name="Foliennummernplatzhalter 3">
            <a:extLst>
              <a:ext uri="{FF2B5EF4-FFF2-40B4-BE49-F238E27FC236}">
                <a16:creationId xmlns:a16="http://schemas.microsoft.com/office/drawing/2014/main" id="{590BC3BD-DCE8-4337-94B0-1F93A31CD737}"/>
              </a:ext>
            </a:extLst>
          </p:cNvPr>
          <p:cNvSpPr>
            <a:spLocks noGrp="1"/>
          </p:cNvSpPr>
          <p:nvPr>
            <p:ph type="sldNum" sz="quarter" idx="11"/>
          </p:nvPr>
        </p:nvSpPr>
        <p:spPr/>
        <p:txBody>
          <a:bodyPr/>
          <a:lstStyle/>
          <a:p>
            <a:pPr>
              <a:defRPr/>
            </a:pPr>
            <a:fld id="{5DBCCA34-0DF8-4FD2-9DD5-240F7ED851AC}" type="slidenum">
              <a:rPr lang="de-DE" altLang="de-DE" smtClean="0"/>
              <a:pPr>
                <a:defRPr/>
              </a:pPr>
              <a:t>16</a:t>
            </a:fld>
            <a:endParaRPr lang="de-DE" altLang="de-DE"/>
          </a:p>
        </p:txBody>
      </p:sp>
      <p:pic>
        <p:nvPicPr>
          <p:cNvPr id="11" name="Grafik 10">
            <a:extLst>
              <a:ext uri="{FF2B5EF4-FFF2-40B4-BE49-F238E27FC236}">
                <a16:creationId xmlns:a16="http://schemas.microsoft.com/office/drawing/2014/main" id="{AE257B83-7D14-4ACB-B2C0-F3517AD6A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6260" y="1161394"/>
            <a:ext cx="5742460" cy="5729990"/>
          </a:xfrm>
          <a:prstGeom prst="rect">
            <a:avLst/>
          </a:prstGeom>
        </p:spPr>
      </p:pic>
      <p:sp>
        <p:nvSpPr>
          <p:cNvPr id="13" name="Textfeld 12">
            <a:extLst>
              <a:ext uri="{FF2B5EF4-FFF2-40B4-BE49-F238E27FC236}">
                <a16:creationId xmlns:a16="http://schemas.microsoft.com/office/drawing/2014/main" id="{60D7A294-03E8-4551-B84A-7FCE22E91C2B}"/>
              </a:ext>
            </a:extLst>
          </p:cNvPr>
          <p:cNvSpPr txBox="1"/>
          <p:nvPr/>
        </p:nvSpPr>
        <p:spPr>
          <a:xfrm>
            <a:off x="1789768" y="4200373"/>
            <a:ext cx="1279517" cy="461665"/>
          </a:xfrm>
          <a:prstGeom prst="rect">
            <a:avLst/>
          </a:prstGeom>
          <a:noFill/>
        </p:spPr>
        <p:txBody>
          <a:bodyPr wrap="none" rtlCol="0">
            <a:spAutoFit/>
          </a:bodyPr>
          <a:lstStyle/>
          <a:p>
            <a:r>
              <a:rPr lang="de-DE" sz="2400" b="1" dirty="0"/>
              <a:t>DAMPF</a:t>
            </a:r>
          </a:p>
        </p:txBody>
      </p:sp>
      <p:sp>
        <p:nvSpPr>
          <p:cNvPr id="14" name="Textfeld 13">
            <a:extLst>
              <a:ext uri="{FF2B5EF4-FFF2-40B4-BE49-F238E27FC236}">
                <a16:creationId xmlns:a16="http://schemas.microsoft.com/office/drawing/2014/main" id="{C07D69DB-AE0C-4544-8E70-BF203A778CE2}"/>
              </a:ext>
            </a:extLst>
          </p:cNvPr>
          <p:cNvSpPr txBox="1"/>
          <p:nvPr/>
        </p:nvSpPr>
        <p:spPr>
          <a:xfrm>
            <a:off x="2108289" y="2403892"/>
            <a:ext cx="1329210" cy="461665"/>
          </a:xfrm>
          <a:prstGeom prst="rect">
            <a:avLst/>
          </a:prstGeom>
          <a:noFill/>
        </p:spPr>
        <p:txBody>
          <a:bodyPr wrap="none" rtlCol="0">
            <a:spAutoFit/>
          </a:bodyPr>
          <a:lstStyle/>
          <a:p>
            <a:r>
              <a:rPr lang="de-DE" sz="2400" b="1" dirty="0"/>
              <a:t>WOLKE</a:t>
            </a:r>
          </a:p>
        </p:txBody>
      </p:sp>
      <p:sp>
        <p:nvSpPr>
          <p:cNvPr id="15" name="Textfeld 14">
            <a:extLst>
              <a:ext uri="{FF2B5EF4-FFF2-40B4-BE49-F238E27FC236}">
                <a16:creationId xmlns:a16="http://schemas.microsoft.com/office/drawing/2014/main" id="{0C2A0E91-A5CA-4673-A675-CBE600DE9893}"/>
              </a:ext>
            </a:extLst>
          </p:cNvPr>
          <p:cNvSpPr txBox="1"/>
          <p:nvPr/>
        </p:nvSpPr>
        <p:spPr>
          <a:xfrm>
            <a:off x="9075978" y="3232929"/>
            <a:ext cx="1055097" cy="461665"/>
          </a:xfrm>
          <a:prstGeom prst="rect">
            <a:avLst/>
          </a:prstGeom>
          <a:noFill/>
        </p:spPr>
        <p:txBody>
          <a:bodyPr wrap="none" rtlCol="0">
            <a:spAutoFit/>
          </a:bodyPr>
          <a:lstStyle/>
          <a:p>
            <a:r>
              <a:rPr lang="de-DE" sz="2400" b="1" dirty="0"/>
              <a:t>BLITZ</a:t>
            </a:r>
          </a:p>
        </p:txBody>
      </p:sp>
      <p:sp>
        <p:nvSpPr>
          <p:cNvPr id="16" name="Textfeld 15">
            <a:extLst>
              <a:ext uri="{FF2B5EF4-FFF2-40B4-BE49-F238E27FC236}">
                <a16:creationId xmlns:a16="http://schemas.microsoft.com/office/drawing/2014/main" id="{6D64E00D-CF43-415C-AF14-0B34D9A0D856}"/>
              </a:ext>
            </a:extLst>
          </p:cNvPr>
          <p:cNvSpPr txBox="1"/>
          <p:nvPr/>
        </p:nvSpPr>
        <p:spPr>
          <a:xfrm>
            <a:off x="7847206" y="6326286"/>
            <a:ext cx="1368152" cy="461665"/>
          </a:xfrm>
          <a:prstGeom prst="rect">
            <a:avLst/>
          </a:prstGeom>
          <a:noFill/>
        </p:spPr>
        <p:txBody>
          <a:bodyPr wrap="square" rtlCol="0">
            <a:spAutoFit/>
          </a:bodyPr>
          <a:lstStyle/>
          <a:p>
            <a:r>
              <a:rPr lang="de-DE" sz="2400" b="1" dirty="0">
                <a:solidFill>
                  <a:schemeClr val="bg1">
                    <a:lumMod val="50000"/>
                  </a:schemeClr>
                </a:solidFill>
              </a:rPr>
              <a:t>REGEN</a:t>
            </a:r>
          </a:p>
        </p:txBody>
      </p:sp>
      <p:sp>
        <p:nvSpPr>
          <p:cNvPr id="17" name="Textfeld 16">
            <a:extLst>
              <a:ext uri="{FF2B5EF4-FFF2-40B4-BE49-F238E27FC236}">
                <a16:creationId xmlns:a16="http://schemas.microsoft.com/office/drawing/2014/main" id="{F22DCA6E-DC3B-4537-84D5-99D07BC5296F}"/>
              </a:ext>
            </a:extLst>
          </p:cNvPr>
          <p:cNvSpPr txBox="1"/>
          <p:nvPr/>
        </p:nvSpPr>
        <p:spPr>
          <a:xfrm>
            <a:off x="8817433" y="5005232"/>
            <a:ext cx="1261884" cy="461665"/>
          </a:xfrm>
          <a:prstGeom prst="rect">
            <a:avLst/>
          </a:prstGeom>
          <a:noFill/>
        </p:spPr>
        <p:txBody>
          <a:bodyPr wrap="none" rtlCol="0">
            <a:spAutoFit/>
          </a:bodyPr>
          <a:lstStyle/>
          <a:p>
            <a:r>
              <a:rPr lang="de-DE" sz="2400" b="1" dirty="0">
                <a:solidFill>
                  <a:schemeClr val="bg1">
                    <a:lumMod val="50000"/>
                  </a:schemeClr>
                </a:solidFill>
              </a:rPr>
              <a:t>HAGEL</a:t>
            </a:r>
          </a:p>
        </p:txBody>
      </p:sp>
      <p:sp>
        <p:nvSpPr>
          <p:cNvPr id="18" name="Textfeld 17">
            <a:extLst>
              <a:ext uri="{FF2B5EF4-FFF2-40B4-BE49-F238E27FC236}">
                <a16:creationId xmlns:a16="http://schemas.microsoft.com/office/drawing/2014/main" id="{0D6CE7C8-58F8-4DB0-9A38-416060D682A1}"/>
              </a:ext>
            </a:extLst>
          </p:cNvPr>
          <p:cNvSpPr txBox="1"/>
          <p:nvPr/>
        </p:nvSpPr>
        <p:spPr>
          <a:xfrm>
            <a:off x="10940148" y="5526496"/>
            <a:ext cx="1228221" cy="461665"/>
          </a:xfrm>
          <a:prstGeom prst="rect">
            <a:avLst/>
          </a:prstGeom>
          <a:noFill/>
        </p:spPr>
        <p:txBody>
          <a:bodyPr wrap="none" rtlCol="0">
            <a:spAutoFit/>
          </a:bodyPr>
          <a:lstStyle/>
          <a:p>
            <a:r>
              <a:rPr lang="de-DE" sz="2400" b="1" dirty="0">
                <a:solidFill>
                  <a:schemeClr val="bg1">
                    <a:lumMod val="50000"/>
                  </a:schemeClr>
                </a:solidFill>
              </a:rPr>
              <a:t>NEBEL</a:t>
            </a:r>
          </a:p>
        </p:txBody>
      </p:sp>
      <p:sp>
        <p:nvSpPr>
          <p:cNvPr id="19" name="Textfeld 18">
            <a:extLst>
              <a:ext uri="{FF2B5EF4-FFF2-40B4-BE49-F238E27FC236}">
                <a16:creationId xmlns:a16="http://schemas.microsoft.com/office/drawing/2014/main" id="{B8D6C9BD-0008-4502-8D94-1F25F34676D8}"/>
              </a:ext>
            </a:extLst>
          </p:cNvPr>
          <p:cNvSpPr txBox="1"/>
          <p:nvPr/>
        </p:nvSpPr>
        <p:spPr>
          <a:xfrm>
            <a:off x="8721716" y="5628909"/>
            <a:ext cx="1468672" cy="461665"/>
          </a:xfrm>
          <a:prstGeom prst="rect">
            <a:avLst/>
          </a:prstGeom>
          <a:noFill/>
        </p:spPr>
        <p:txBody>
          <a:bodyPr wrap="none" rtlCol="0">
            <a:spAutoFit/>
          </a:bodyPr>
          <a:lstStyle/>
          <a:p>
            <a:r>
              <a:rPr lang="de-DE" sz="2400" b="1" dirty="0">
                <a:solidFill>
                  <a:schemeClr val="bg1">
                    <a:lumMod val="50000"/>
                  </a:schemeClr>
                </a:solidFill>
              </a:rPr>
              <a:t>SCHNEE</a:t>
            </a:r>
          </a:p>
        </p:txBody>
      </p:sp>
      <p:pic>
        <p:nvPicPr>
          <p:cNvPr id="2050" name="Picture 2" descr="Check ">
            <a:extLst>
              <a:ext uri="{FF2B5EF4-FFF2-40B4-BE49-F238E27FC236}">
                <a16:creationId xmlns:a16="http://schemas.microsoft.com/office/drawing/2014/main" id="{32762161-8877-4BB2-85C8-935397E38D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5065" y="2032432"/>
            <a:ext cx="380831" cy="3808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eck ">
            <a:extLst>
              <a:ext uri="{FF2B5EF4-FFF2-40B4-BE49-F238E27FC236}">
                <a16:creationId xmlns:a16="http://schemas.microsoft.com/office/drawing/2014/main" id="{2F52E29E-1819-49DA-8849-10FD3E5300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51719" y="3270825"/>
            <a:ext cx="380831" cy="380831"/>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Future ">
            <a:extLst>
              <a:ext uri="{FF2B5EF4-FFF2-40B4-BE49-F238E27FC236}">
                <a16:creationId xmlns:a16="http://schemas.microsoft.com/office/drawing/2014/main" id="{3080C004-519C-4F71-B058-664DF06A5840}"/>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01387" y="4187846"/>
            <a:ext cx="609600" cy="609600"/>
          </a:xfrm>
          <a:prstGeom prst="rect">
            <a:avLst/>
          </a:prstGeom>
          <a:extLst>
            <a:ext uri="{909E8E84-426E-40DD-AFC4-6F175D3DCCD1}">
              <a14:hiddenFill xmlns:a14="http://schemas.microsoft.com/office/drawing/2010/main">
                <a:solidFill>
                  <a:srgbClr val="FFFFFF"/>
                </a:solidFill>
              </a14:hiddenFill>
            </a:ext>
          </a:extLst>
        </p:spPr>
      </p:pic>
      <p:pic>
        <p:nvPicPr>
          <p:cNvPr id="2069" name="Picture 21" descr="Work in progress ">
            <a:extLst>
              <a:ext uri="{FF2B5EF4-FFF2-40B4-BE49-F238E27FC236}">
                <a16:creationId xmlns:a16="http://schemas.microsoft.com/office/drawing/2014/main" id="{690759D9-D416-4290-9863-790C445C02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661" y="410745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a:extLst>
              <a:ext uri="{FF2B5EF4-FFF2-40B4-BE49-F238E27FC236}">
                <a16:creationId xmlns:a16="http://schemas.microsoft.com/office/drawing/2014/main" id="{6E525D35-1F97-4CB4-B66C-783C9F2E74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8080" y="100951"/>
            <a:ext cx="1260671" cy="1260671"/>
          </a:xfrm>
          <a:prstGeom prst="rect">
            <a:avLst/>
          </a:prstGeom>
        </p:spPr>
      </p:pic>
      <p:sp>
        <p:nvSpPr>
          <p:cNvPr id="23" name="Inhaltsplatzhalter 2">
            <a:extLst>
              <a:ext uri="{FF2B5EF4-FFF2-40B4-BE49-F238E27FC236}">
                <a16:creationId xmlns:a16="http://schemas.microsoft.com/office/drawing/2014/main" id="{73DC9F2E-B73C-4CA3-849E-DBB03CF68C14}"/>
              </a:ext>
            </a:extLst>
          </p:cNvPr>
          <p:cNvSpPr txBox="1">
            <a:spLocks/>
          </p:cNvSpPr>
          <p:nvPr/>
        </p:nvSpPr>
        <p:spPr bwMode="auto">
          <a:xfrm>
            <a:off x="8997219" y="4272448"/>
            <a:ext cx="2725311"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kern="0" dirty="0"/>
              <a:t>Your Contribution?</a:t>
            </a:r>
          </a:p>
        </p:txBody>
      </p:sp>
      <p:pic>
        <p:nvPicPr>
          <p:cNvPr id="24" name="Grafik 23">
            <a:extLst>
              <a:ext uri="{FF2B5EF4-FFF2-40B4-BE49-F238E27FC236}">
                <a16:creationId xmlns:a16="http://schemas.microsoft.com/office/drawing/2014/main" id="{BD0262AA-D204-4AA3-96CF-69FBB666C491}"/>
              </a:ext>
            </a:extLst>
          </p:cNvPr>
          <p:cNvPicPr>
            <a:picLocks noChangeAspect="1"/>
          </p:cNvPicPr>
          <p:nvPr/>
        </p:nvPicPr>
        <p:blipFill>
          <a:blip r:embed="rId9"/>
          <a:stretch>
            <a:fillRect/>
          </a:stretch>
        </p:blipFill>
        <p:spPr>
          <a:xfrm>
            <a:off x="9164655" y="1545020"/>
            <a:ext cx="3050880" cy="1467321"/>
          </a:xfrm>
          <a:prstGeom prst="rect">
            <a:avLst/>
          </a:prstGeom>
        </p:spPr>
      </p:pic>
      <p:pic>
        <p:nvPicPr>
          <p:cNvPr id="25" name="Grafik 24">
            <a:extLst>
              <a:ext uri="{FF2B5EF4-FFF2-40B4-BE49-F238E27FC236}">
                <a16:creationId xmlns:a16="http://schemas.microsoft.com/office/drawing/2014/main" id="{2286B267-C5D2-4515-8162-A284AC53013D}"/>
              </a:ext>
            </a:extLst>
          </p:cNvPr>
          <p:cNvPicPr>
            <a:picLocks noChangeAspect="1"/>
          </p:cNvPicPr>
          <p:nvPr/>
        </p:nvPicPr>
        <p:blipFill>
          <a:blip r:embed="rId10"/>
          <a:stretch>
            <a:fillRect/>
          </a:stretch>
        </p:blipFill>
        <p:spPr>
          <a:xfrm>
            <a:off x="258312" y="1640850"/>
            <a:ext cx="1829737" cy="1905625"/>
          </a:xfrm>
          <a:prstGeom prst="rect">
            <a:avLst/>
          </a:prstGeom>
        </p:spPr>
      </p:pic>
      <p:grpSp>
        <p:nvGrpSpPr>
          <p:cNvPr id="26" name="Gruppieren 25">
            <a:extLst>
              <a:ext uri="{FF2B5EF4-FFF2-40B4-BE49-F238E27FC236}">
                <a16:creationId xmlns:a16="http://schemas.microsoft.com/office/drawing/2014/main" id="{B4AAF25A-7DCE-4C9C-BBAE-9E8B8EEFE2B2}"/>
              </a:ext>
            </a:extLst>
          </p:cNvPr>
          <p:cNvGrpSpPr/>
          <p:nvPr/>
        </p:nvGrpSpPr>
        <p:grpSpPr>
          <a:xfrm>
            <a:off x="398470" y="5033498"/>
            <a:ext cx="2075517" cy="609600"/>
            <a:chOff x="5220667" y="3690491"/>
            <a:chExt cx="7114400" cy="1552495"/>
          </a:xfrm>
        </p:grpSpPr>
        <p:pic>
          <p:nvPicPr>
            <p:cNvPr id="27" name="Grafik 26">
              <a:extLst>
                <a:ext uri="{FF2B5EF4-FFF2-40B4-BE49-F238E27FC236}">
                  <a16:creationId xmlns:a16="http://schemas.microsoft.com/office/drawing/2014/main" id="{307B07F8-E831-4CFB-8E79-DC1ED4C65B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20667" y="36904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28" name="Grafik 27">
              <a:extLst>
                <a:ext uri="{FF2B5EF4-FFF2-40B4-BE49-F238E27FC236}">
                  <a16:creationId xmlns:a16="http://schemas.microsoft.com/office/drawing/2014/main" id="{DA71A7E1-C4C8-4F9B-AE91-0EC2652B69B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73067" y="38428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29" name="Grafik 28">
              <a:extLst>
                <a:ext uri="{FF2B5EF4-FFF2-40B4-BE49-F238E27FC236}">
                  <a16:creationId xmlns:a16="http://schemas.microsoft.com/office/drawing/2014/main" id="{C0EE2EEA-A25B-4460-A97F-303E71D287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25467" y="39952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30" name="Grafik 29">
              <a:extLst>
                <a:ext uri="{FF2B5EF4-FFF2-40B4-BE49-F238E27FC236}">
                  <a16:creationId xmlns:a16="http://schemas.microsoft.com/office/drawing/2014/main" id="{BE86AC0F-1732-4F63-8CCA-0E7B9C7D659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77867" y="41476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31" name="Grafik 30">
              <a:extLst>
                <a:ext uri="{FF2B5EF4-FFF2-40B4-BE49-F238E27FC236}">
                  <a16:creationId xmlns:a16="http://schemas.microsoft.com/office/drawing/2014/main" id="{152F9D6A-3B0F-4254-8D03-DD33C3720E9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30267" y="43000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32" name="Grafik 31">
              <a:extLst>
                <a:ext uri="{FF2B5EF4-FFF2-40B4-BE49-F238E27FC236}">
                  <a16:creationId xmlns:a16="http://schemas.microsoft.com/office/drawing/2014/main" id="{2D9FB786-5B1B-4447-B6A2-2DD93AF6538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82667" y="44524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33" name="Grafik 32">
              <a:extLst>
                <a:ext uri="{FF2B5EF4-FFF2-40B4-BE49-F238E27FC236}">
                  <a16:creationId xmlns:a16="http://schemas.microsoft.com/office/drawing/2014/main" id="{00157FEC-F4A0-4226-A9AC-8E67801BDD4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35067" y="46048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grpSp>
      <p:pic>
        <p:nvPicPr>
          <p:cNvPr id="34" name="Picture 4">
            <a:extLst>
              <a:ext uri="{FF2B5EF4-FFF2-40B4-BE49-F238E27FC236}">
                <a16:creationId xmlns:a16="http://schemas.microsoft.com/office/drawing/2014/main" id="{1A0AD951-2869-4B29-8577-DBFE9D02AC2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23261" y="4950376"/>
            <a:ext cx="387852" cy="387852"/>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7" name="Grafik 36">
            <a:extLst>
              <a:ext uri="{FF2B5EF4-FFF2-40B4-BE49-F238E27FC236}">
                <a16:creationId xmlns:a16="http://schemas.microsoft.com/office/drawing/2014/main" id="{6D0365F5-A9A8-4F06-B6F7-20A1604575A0}"/>
              </a:ext>
            </a:extLst>
          </p:cNvPr>
          <p:cNvPicPr>
            <a:picLocks noChangeAspect="1"/>
          </p:cNvPicPr>
          <p:nvPr/>
        </p:nvPicPr>
        <p:blipFill>
          <a:blip r:embed="rId13"/>
          <a:stretch>
            <a:fillRect/>
          </a:stretch>
        </p:blipFill>
        <p:spPr>
          <a:xfrm>
            <a:off x="825380" y="4924777"/>
            <a:ext cx="459505" cy="456803"/>
          </a:xfrm>
          <a:prstGeom prst="rect">
            <a:avLst/>
          </a:prstGeom>
          <a:ln w="6350" cap="sq">
            <a:solidFill>
              <a:srgbClr val="000000"/>
            </a:solidFill>
            <a:miter lim="800000"/>
          </a:ln>
          <a:effectLst>
            <a:outerShdw blurRad="57150" dist="50800" dir="2700000" algn="tl" rotWithShape="0">
              <a:srgbClr val="000000">
                <a:alpha val="40000"/>
              </a:srgbClr>
            </a:outerShdw>
          </a:effectLst>
        </p:spPr>
      </p:pic>
      <p:sp>
        <p:nvSpPr>
          <p:cNvPr id="38" name="Inhaltsplatzhalter 2">
            <a:extLst>
              <a:ext uri="{FF2B5EF4-FFF2-40B4-BE49-F238E27FC236}">
                <a16:creationId xmlns:a16="http://schemas.microsoft.com/office/drawing/2014/main" id="{BDCD2C51-C88B-4E61-8843-BFF457E107B6}"/>
              </a:ext>
            </a:extLst>
          </p:cNvPr>
          <p:cNvSpPr txBox="1">
            <a:spLocks/>
          </p:cNvSpPr>
          <p:nvPr/>
        </p:nvSpPr>
        <p:spPr bwMode="auto">
          <a:xfrm>
            <a:off x="7784473" y="6653696"/>
            <a:ext cx="3556873"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sz="1400" kern="0" dirty="0"/>
              <a:t>Gather new Data by learning from the old</a:t>
            </a:r>
          </a:p>
        </p:txBody>
      </p:sp>
      <p:sp>
        <p:nvSpPr>
          <p:cNvPr id="39" name="Inhaltsplatzhalter 2">
            <a:extLst>
              <a:ext uri="{FF2B5EF4-FFF2-40B4-BE49-F238E27FC236}">
                <a16:creationId xmlns:a16="http://schemas.microsoft.com/office/drawing/2014/main" id="{2AA199BD-0048-43D4-A77D-55C6CA483816}"/>
              </a:ext>
            </a:extLst>
          </p:cNvPr>
          <p:cNvSpPr txBox="1">
            <a:spLocks/>
          </p:cNvSpPr>
          <p:nvPr/>
        </p:nvSpPr>
        <p:spPr bwMode="auto">
          <a:xfrm>
            <a:off x="10909299" y="5859742"/>
            <a:ext cx="1839722" cy="56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sz="1400" kern="0" dirty="0"/>
              <a:t>Reveal Patterns in the fog of data</a:t>
            </a:r>
          </a:p>
        </p:txBody>
      </p:sp>
      <p:sp>
        <p:nvSpPr>
          <p:cNvPr id="40" name="Inhaltsplatzhalter 2">
            <a:extLst>
              <a:ext uri="{FF2B5EF4-FFF2-40B4-BE49-F238E27FC236}">
                <a16:creationId xmlns:a16="http://schemas.microsoft.com/office/drawing/2014/main" id="{11FDD648-C95A-4A5C-84D7-BE17308F2EDF}"/>
              </a:ext>
            </a:extLst>
          </p:cNvPr>
          <p:cNvSpPr txBox="1">
            <a:spLocks/>
          </p:cNvSpPr>
          <p:nvPr/>
        </p:nvSpPr>
        <p:spPr bwMode="auto">
          <a:xfrm>
            <a:off x="9970616" y="4953296"/>
            <a:ext cx="1442739" cy="53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sz="1400" kern="0" dirty="0"/>
              <a:t>Get rid of heavy outliers</a:t>
            </a:r>
          </a:p>
        </p:txBody>
      </p:sp>
      <p:sp>
        <p:nvSpPr>
          <p:cNvPr id="41" name="Inhaltsplatzhalter 2">
            <a:extLst>
              <a:ext uri="{FF2B5EF4-FFF2-40B4-BE49-F238E27FC236}">
                <a16:creationId xmlns:a16="http://schemas.microsoft.com/office/drawing/2014/main" id="{AA8A634F-8496-4F6A-BCF8-7B94047887F6}"/>
              </a:ext>
            </a:extLst>
          </p:cNvPr>
          <p:cNvSpPr txBox="1">
            <a:spLocks/>
          </p:cNvSpPr>
          <p:nvPr/>
        </p:nvSpPr>
        <p:spPr bwMode="auto">
          <a:xfrm>
            <a:off x="8518760" y="5978236"/>
            <a:ext cx="2231228"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sz="1400" kern="0" dirty="0"/>
              <a:t>Solidify trustworthy data</a:t>
            </a:r>
          </a:p>
        </p:txBody>
      </p:sp>
    </p:spTree>
    <p:extLst>
      <p:ext uri="{BB962C8B-B14F-4D97-AF65-F5344CB8AC3E}">
        <p14:creationId xmlns:p14="http://schemas.microsoft.com/office/powerpoint/2010/main" val="3810839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9CD633-6F63-4887-A3F1-4BE33F3ACF6F}"/>
              </a:ext>
            </a:extLst>
          </p:cNvPr>
          <p:cNvSpPr>
            <a:spLocks noGrp="1"/>
          </p:cNvSpPr>
          <p:nvPr>
            <p:ph type="title"/>
          </p:nvPr>
        </p:nvSpPr>
        <p:spPr/>
        <p:txBody>
          <a:bodyPr/>
          <a:lstStyle/>
          <a:p>
            <a:r>
              <a:rPr lang="de-DE" dirty="0" err="1"/>
              <a:t>Our</a:t>
            </a:r>
            <a:r>
              <a:rPr lang="de-DE" dirty="0"/>
              <a:t> Journey Today</a:t>
            </a:r>
          </a:p>
        </p:txBody>
      </p:sp>
      <p:sp>
        <p:nvSpPr>
          <p:cNvPr id="3" name="Inhaltsplatzhalter 2">
            <a:extLst>
              <a:ext uri="{FF2B5EF4-FFF2-40B4-BE49-F238E27FC236}">
                <a16:creationId xmlns:a16="http://schemas.microsoft.com/office/drawing/2014/main" id="{17518C22-2344-4695-8B23-94FFFD2B4D45}"/>
              </a:ext>
            </a:extLst>
          </p:cNvPr>
          <p:cNvSpPr>
            <a:spLocks noGrp="1"/>
          </p:cNvSpPr>
          <p:nvPr>
            <p:ph idx="1"/>
          </p:nvPr>
        </p:nvSpPr>
        <p:spPr>
          <a:xfrm>
            <a:off x="1332235" y="1386235"/>
            <a:ext cx="7632972" cy="3648248"/>
          </a:xfrm>
        </p:spPr>
        <p:txBody>
          <a:bodyPr/>
          <a:lstStyle/>
          <a:p>
            <a:pPr>
              <a:lnSpc>
                <a:spcPct val="200000"/>
              </a:lnSpc>
              <a:buFont typeface="+mj-lt"/>
              <a:buAutoNum type="arabicPeriod"/>
            </a:pPr>
            <a:r>
              <a:rPr lang="en-US" dirty="0"/>
              <a:t>Challenges in Image-Based Experiments</a:t>
            </a:r>
          </a:p>
          <a:p>
            <a:pPr>
              <a:lnSpc>
                <a:spcPct val="200000"/>
              </a:lnSpc>
              <a:buFont typeface="+mj-lt"/>
              <a:buAutoNum type="arabicPeriod"/>
            </a:pPr>
            <a:r>
              <a:rPr lang="en-US" dirty="0"/>
              <a:t>Current Tools and Interfaces</a:t>
            </a:r>
          </a:p>
          <a:p>
            <a:pPr>
              <a:lnSpc>
                <a:spcPct val="200000"/>
              </a:lnSpc>
              <a:buFont typeface="+mj-lt"/>
              <a:buAutoNum type="arabicPeriod"/>
            </a:pPr>
            <a:r>
              <a:rPr lang="en-US" dirty="0"/>
              <a:t>BLITZ – High-speed image inspection</a:t>
            </a:r>
          </a:p>
          <a:p>
            <a:pPr>
              <a:lnSpc>
                <a:spcPct val="200000"/>
              </a:lnSpc>
              <a:buFont typeface="+mj-lt"/>
              <a:buAutoNum type="arabicPeriod"/>
            </a:pPr>
            <a:r>
              <a:rPr lang="en-US" dirty="0"/>
              <a:t>Integration via DAMPF</a:t>
            </a:r>
          </a:p>
          <a:p>
            <a:pPr>
              <a:lnSpc>
                <a:spcPct val="200000"/>
              </a:lnSpc>
              <a:buFont typeface="+mj-lt"/>
              <a:buAutoNum type="arabicPeriod"/>
            </a:pPr>
            <a:r>
              <a:rPr lang="en-US" dirty="0"/>
              <a:t>WOLKE – Metadata filtering &amp; dashboards</a:t>
            </a:r>
          </a:p>
          <a:p>
            <a:pPr>
              <a:lnSpc>
                <a:spcPct val="200000"/>
              </a:lnSpc>
              <a:buFont typeface="+mj-lt"/>
              <a:buAutoNum type="arabicPeriod"/>
            </a:pPr>
            <a:r>
              <a:rPr lang="en-US" dirty="0"/>
              <a:t>Vision: The WETTER Framework</a:t>
            </a:r>
          </a:p>
          <a:p>
            <a:pPr marL="0" indent="0">
              <a:lnSpc>
                <a:spcPct val="200000"/>
              </a:lnSpc>
              <a:buNone/>
            </a:pPr>
            <a:endParaRPr lang="en-US" dirty="0"/>
          </a:p>
          <a:p>
            <a:pPr>
              <a:lnSpc>
                <a:spcPct val="200000"/>
              </a:lnSpc>
            </a:pPr>
            <a:endParaRPr lang="de-DE" dirty="0"/>
          </a:p>
        </p:txBody>
      </p:sp>
      <p:sp>
        <p:nvSpPr>
          <p:cNvPr id="4" name="Foliennummernplatzhalter 3">
            <a:extLst>
              <a:ext uri="{FF2B5EF4-FFF2-40B4-BE49-F238E27FC236}">
                <a16:creationId xmlns:a16="http://schemas.microsoft.com/office/drawing/2014/main" id="{A315D09C-258B-449A-8658-0BFE93C3E972}"/>
              </a:ext>
            </a:extLst>
          </p:cNvPr>
          <p:cNvSpPr>
            <a:spLocks noGrp="1"/>
          </p:cNvSpPr>
          <p:nvPr>
            <p:ph type="sldNum" sz="quarter" idx="11"/>
          </p:nvPr>
        </p:nvSpPr>
        <p:spPr/>
        <p:txBody>
          <a:bodyPr/>
          <a:lstStyle/>
          <a:p>
            <a:pPr>
              <a:defRPr/>
            </a:pPr>
            <a:fld id="{5DBCCA34-0DF8-4FD2-9DD5-240F7ED851AC}" type="slidenum">
              <a:rPr lang="de-DE" altLang="de-DE" smtClean="0"/>
              <a:pPr>
                <a:defRPr/>
              </a:pPr>
              <a:t>2</a:t>
            </a:fld>
            <a:endParaRPr lang="de-DE" altLang="de-DE"/>
          </a:p>
        </p:txBody>
      </p:sp>
      <p:pic>
        <p:nvPicPr>
          <p:cNvPr id="18" name="Grafik 17">
            <a:extLst>
              <a:ext uri="{FF2B5EF4-FFF2-40B4-BE49-F238E27FC236}">
                <a16:creationId xmlns:a16="http://schemas.microsoft.com/office/drawing/2014/main" id="{0ED4EE20-1498-4401-97F4-C89287322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7091" y="1571687"/>
            <a:ext cx="3350989" cy="517294"/>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9" name="Picture 2">
            <a:extLst>
              <a:ext uri="{FF2B5EF4-FFF2-40B4-BE49-F238E27FC236}">
                <a16:creationId xmlns:a16="http://schemas.microsoft.com/office/drawing/2014/main" id="{9DBAC3D5-6CFD-4273-A565-7513F17CF8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9099" y="2302737"/>
            <a:ext cx="539259" cy="536863"/>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0" name="Picture 2" descr="Home | Open Microscopy Environment (OME)">
            <a:extLst>
              <a:ext uri="{FF2B5EF4-FFF2-40B4-BE49-F238E27FC236}">
                <a16:creationId xmlns:a16="http://schemas.microsoft.com/office/drawing/2014/main" id="{DB280DC8-2A73-43F8-94E7-B8B9821963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859" y="2400608"/>
            <a:ext cx="1948751" cy="341122"/>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1" name="Grafik 20">
            <a:extLst>
              <a:ext uri="{FF2B5EF4-FFF2-40B4-BE49-F238E27FC236}">
                <a16:creationId xmlns:a16="http://schemas.microsoft.com/office/drawing/2014/main" id="{DCAD65BE-F3A7-42A6-ACC3-C4D4ED34293A}"/>
              </a:ext>
            </a:extLst>
          </p:cNvPr>
          <p:cNvPicPr>
            <a:picLocks noChangeAspect="1"/>
          </p:cNvPicPr>
          <p:nvPr/>
        </p:nvPicPr>
        <p:blipFill>
          <a:blip r:embed="rId5"/>
          <a:stretch>
            <a:fillRect/>
          </a:stretch>
        </p:blipFill>
        <p:spPr>
          <a:xfrm>
            <a:off x="10405243" y="2723080"/>
            <a:ext cx="2026316" cy="974557"/>
          </a:xfrm>
          <a:prstGeom prst="rect">
            <a:avLst/>
          </a:prstGeom>
        </p:spPr>
      </p:pic>
      <p:pic>
        <p:nvPicPr>
          <p:cNvPr id="22" name="Grafik 21">
            <a:extLst>
              <a:ext uri="{FF2B5EF4-FFF2-40B4-BE49-F238E27FC236}">
                <a16:creationId xmlns:a16="http://schemas.microsoft.com/office/drawing/2014/main" id="{8ABE7993-AF27-47EB-A007-6B9E6E6214CE}"/>
              </a:ext>
            </a:extLst>
          </p:cNvPr>
          <p:cNvPicPr>
            <a:picLocks noChangeAspect="1"/>
          </p:cNvPicPr>
          <p:nvPr/>
        </p:nvPicPr>
        <p:blipFill>
          <a:blip r:embed="rId6"/>
          <a:stretch>
            <a:fillRect/>
          </a:stretch>
        </p:blipFill>
        <p:spPr>
          <a:xfrm>
            <a:off x="7952049" y="3598395"/>
            <a:ext cx="2026315" cy="2110356"/>
          </a:xfrm>
          <a:prstGeom prst="rect">
            <a:avLst/>
          </a:prstGeom>
        </p:spPr>
      </p:pic>
      <p:pic>
        <p:nvPicPr>
          <p:cNvPr id="23" name="Grafik 22">
            <a:extLst>
              <a:ext uri="{FF2B5EF4-FFF2-40B4-BE49-F238E27FC236}">
                <a16:creationId xmlns:a16="http://schemas.microsoft.com/office/drawing/2014/main" id="{4D214EA8-EB34-4568-9BEE-0E700A3B9A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1765" y="4340924"/>
            <a:ext cx="2026315" cy="2021915"/>
          </a:xfrm>
          <a:prstGeom prst="rect">
            <a:avLst/>
          </a:prstGeom>
        </p:spPr>
      </p:pic>
    </p:spTree>
    <p:extLst>
      <p:ext uri="{BB962C8B-B14F-4D97-AF65-F5344CB8AC3E}">
        <p14:creationId xmlns:p14="http://schemas.microsoft.com/office/powerpoint/2010/main" val="145037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4712D-0A90-498E-8209-9ABA58DD4F99}"/>
              </a:ext>
            </a:extLst>
          </p:cNvPr>
          <p:cNvSpPr>
            <a:spLocks noGrp="1"/>
          </p:cNvSpPr>
          <p:nvPr>
            <p:ph type="title"/>
          </p:nvPr>
        </p:nvSpPr>
        <p:spPr/>
        <p:txBody>
          <a:bodyPr/>
          <a:lstStyle/>
          <a:p>
            <a:r>
              <a:rPr lang="en-US" dirty="0"/>
              <a:t>Why Handling Experimental Image Data Is Hard</a:t>
            </a:r>
            <a:endParaRPr lang="de-DE" dirty="0"/>
          </a:p>
        </p:txBody>
      </p:sp>
      <p:sp>
        <p:nvSpPr>
          <p:cNvPr id="4" name="Foliennummernplatzhalter 3">
            <a:extLst>
              <a:ext uri="{FF2B5EF4-FFF2-40B4-BE49-F238E27FC236}">
                <a16:creationId xmlns:a16="http://schemas.microsoft.com/office/drawing/2014/main" id="{788FDDC4-877A-4956-83C9-72F6BECA7AE4}"/>
              </a:ext>
            </a:extLst>
          </p:cNvPr>
          <p:cNvSpPr>
            <a:spLocks noGrp="1"/>
          </p:cNvSpPr>
          <p:nvPr>
            <p:ph type="sldNum" sz="quarter" idx="11"/>
          </p:nvPr>
        </p:nvSpPr>
        <p:spPr/>
        <p:txBody>
          <a:bodyPr/>
          <a:lstStyle/>
          <a:p>
            <a:pPr>
              <a:defRPr/>
            </a:pPr>
            <a:fld id="{5DBCCA34-0DF8-4FD2-9DD5-240F7ED851AC}" type="slidenum">
              <a:rPr lang="de-DE" altLang="de-DE" smtClean="0"/>
              <a:pPr>
                <a:defRPr/>
              </a:pPr>
              <a:t>3</a:t>
            </a:fld>
            <a:endParaRPr lang="de-DE" altLang="de-DE"/>
          </a:p>
        </p:txBody>
      </p:sp>
      <p:sp>
        <p:nvSpPr>
          <p:cNvPr id="6" name="Inhaltsplatzhalter 5">
            <a:extLst>
              <a:ext uri="{FF2B5EF4-FFF2-40B4-BE49-F238E27FC236}">
                <a16:creationId xmlns:a16="http://schemas.microsoft.com/office/drawing/2014/main" id="{ACA27CEA-8AC5-4824-B4EB-B917BC46C460}"/>
              </a:ext>
            </a:extLst>
          </p:cNvPr>
          <p:cNvSpPr>
            <a:spLocks noGrp="1"/>
          </p:cNvSpPr>
          <p:nvPr>
            <p:ph idx="1"/>
          </p:nvPr>
        </p:nvSpPr>
        <p:spPr>
          <a:xfrm>
            <a:off x="722003" y="1645765"/>
            <a:ext cx="4104455" cy="517294"/>
          </a:xfrm>
        </p:spPr>
        <p:txBody>
          <a:bodyPr/>
          <a:lstStyle/>
          <a:p>
            <a:r>
              <a:rPr lang="en-US" dirty="0"/>
              <a:t>Massive volume of data</a:t>
            </a:r>
          </a:p>
        </p:txBody>
      </p:sp>
      <p:cxnSp>
        <p:nvCxnSpPr>
          <p:cNvPr id="8" name="Gerader Verbinder 7">
            <a:extLst>
              <a:ext uri="{FF2B5EF4-FFF2-40B4-BE49-F238E27FC236}">
                <a16:creationId xmlns:a16="http://schemas.microsoft.com/office/drawing/2014/main" id="{9A3840A4-5B6D-4161-B1D9-44BAB768F64D}"/>
              </a:ext>
            </a:extLst>
          </p:cNvPr>
          <p:cNvCxnSpPr>
            <a:cxnSpLocks/>
          </p:cNvCxnSpPr>
          <p:nvPr/>
        </p:nvCxnSpPr>
        <p:spPr>
          <a:xfrm flipH="1">
            <a:off x="7131358" y="2898403"/>
            <a:ext cx="5340989"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0" name="Gerader Verbinder 9">
            <a:extLst>
              <a:ext uri="{FF2B5EF4-FFF2-40B4-BE49-F238E27FC236}">
                <a16:creationId xmlns:a16="http://schemas.microsoft.com/office/drawing/2014/main" id="{ECFEDE83-EEFB-4B84-80C2-D7304DECA8AC}"/>
              </a:ext>
            </a:extLst>
          </p:cNvPr>
          <p:cNvCxnSpPr>
            <a:cxnSpLocks/>
          </p:cNvCxnSpPr>
          <p:nvPr/>
        </p:nvCxnSpPr>
        <p:spPr>
          <a:xfrm flipH="1">
            <a:off x="8073715" y="4194547"/>
            <a:ext cx="4419761" cy="0"/>
          </a:xfrm>
          <a:prstGeom prst="line">
            <a:avLst/>
          </a:prstGeom>
          <a:ln/>
        </p:spPr>
        <p:style>
          <a:lnRef idx="3">
            <a:schemeClr val="accent1"/>
          </a:lnRef>
          <a:fillRef idx="0">
            <a:schemeClr val="accent1"/>
          </a:fillRef>
          <a:effectRef idx="2">
            <a:schemeClr val="accent1"/>
          </a:effectRef>
          <a:fontRef idx="minor">
            <a:schemeClr val="tx1"/>
          </a:fontRef>
        </p:style>
      </p:cxnSp>
      <p:grpSp>
        <p:nvGrpSpPr>
          <p:cNvPr id="13" name="Gruppieren 12">
            <a:extLst>
              <a:ext uri="{FF2B5EF4-FFF2-40B4-BE49-F238E27FC236}">
                <a16:creationId xmlns:a16="http://schemas.microsoft.com/office/drawing/2014/main" id="{712338F0-5476-49CE-BA46-2AC4E73BF889}"/>
              </a:ext>
            </a:extLst>
          </p:cNvPr>
          <p:cNvGrpSpPr/>
          <p:nvPr/>
        </p:nvGrpSpPr>
        <p:grpSpPr>
          <a:xfrm>
            <a:off x="8351142" y="1398668"/>
            <a:ext cx="3845206" cy="1258585"/>
            <a:chOff x="5220667" y="3690491"/>
            <a:chExt cx="7114400" cy="1552495"/>
          </a:xfrm>
        </p:grpSpPr>
        <p:pic>
          <p:nvPicPr>
            <p:cNvPr id="14" name="Grafik 13">
              <a:extLst>
                <a:ext uri="{FF2B5EF4-FFF2-40B4-BE49-F238E27FC236}">
                  <a16:creationId xmlns:a16="http://schemas.microsoft.com/office/drawing/2014/main" id="{885275A1-4F57-42FA-B0CE-8C5D9AE8C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667" y="36904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5" name="Grafik 14">
              <a:extLst>
                <a:ext uri="{FF2B5EF4-FFF2-40B4-BE49-F238E27FC236}">
                  <a16:creationId xmlns:a16="http://schemas.microsoft.com/office/drawing/2014/main" id="{2A75274B-4DED-430E-8DD5-C3E0918F5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067" y="38428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6" name="Grafik 15">
              <a:extLst>
                <a:ext uri="{FF2B5EF4-FFF2-40B4-BE49-F238E27FC236}">
                  <a16:creationId xmlns:a16="http://schemas.microsoft.com/office/drawing/2014/main" id="{11B207E3-7144-483E-AC5E-A126900F8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467" y="39952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7" name="Grafik 16">
              <a:extLst>
                <a:ext uri="{FF2B5EF4-FFF2-40B4-BE49-F238E27FC236}">
                  <a16:creationId xmlns:a16="http://schemas.microsoft.com/office/drawing/2014/main" id="{29530F79-0977-4957-AC0A-5CC728AB0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7867" y="41476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8" name="Grafik 17">
              <a:extLst>
                <a:ext uri="{FF2B5EF4-FFF2-40B4-BE49-F238E27FC236}">
                  <a16:creationId xmlns:a16="http://schemas.microsoft.com/office/drawing/2014/main" id="{BED409F2-9FF8-413A-B93B-5FB167C96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267" y="43000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9" name="Grafik 18">
              <a:extLst>
                <a:ext uri="{FF2B5EF4-FFF2-40B4-BE49-F238E27FC236}">
                  <a16:creationId xmlns:a16="http://schemas.microsoft.com/office/drawing/2014/main" id="{70E2BA2B-EC38-46F7-884E-209F8E70B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667" y="44524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20" name="Grafik 19">
              <a:extLst>
                <a:ext uri="{FF2B5EF4-FFF2-40B4-BE49-F238E27FC236}">
                  <a16:creationId xmlns:a16="http://schemas.microsoft.com/office/drawing/2014/main" id="{C591E3AA-84BE-49DE-A357-549559929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067" y="46048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grpSp>
      <p:pic>
        <p:nvPicPr>
          <p:cNvPr id="21" name="Grafik 20">
            <a:extLst>
              <a:ext uri="{FF2B5EF4-FFF2-40B4-BE49-F238E27FC236}">
                <a16:creationId xmlns:a16="http://schemas.microsoft.com/office/drawing/2014/main" id="{59A97DC5-01F1-474D-82C2-CBA94335AB4F}"/>
              </a:ext>
            </a:extLst>
          </p:cNvPr>
          <p:cNvPicPr>
            <a:picLocks noChangeAspect="1"/>
          </p:cNvPicPr>
          <p:nvPr/>
        </p:nvPicPr>
        <p:blipFill>
          <a:blip r:embed="rId3"/>
          <a:stretch>
            <a:fillRect/>
          </a:stretch>
        </p:blipFill>
        <p:spPr>
          <a:xfrm>
            <a:off x="7131358" y="1273457"/>
            <a:ext cx="728669" cy="1468950"/>
          </a:xfrm>
          <a:prstGeom prst="rect">
            <a:avLst/>
          </a:prstGeom>
        </p:spPr>
      </p:pic>
      <p:pic>
        <p:nvPicPr>
          <p:cNvPr id="22" name="Grafik 21">
            <a:extLst>
              <a:ext uri="{FF2B5EF4-FFF2-40B4-BE49-F238E27FC236}">
                <a16:creationId xmlns:a16="http://schemas.microsoft.com/office/drawing/2014/main" id="{30B58B8D-6621-44B1-BA45-B6BD60DC110E}"/>
              </a:ext>
            </a:extLst>
          </p:cNvPr>
          <p:cNvPicPr>
            <a:picLocks noChangeAspect="1"/>
          </p:cNvPicPr>
          <p:nvPr/>
        </p:nvPicPr>
        <p:blipFill>
          <a:blip r:embed="rId4"/>
          <a:stretch>
            <a:fillRect/>
          </a:stretch>
        </p:blipFill>
        <p:spPr>
          <a:xfrm>
            <a:off x="8797868" y="3281894"/>
            <a:ext cx="617012" cy="542428"/>
          </a:xfrm>
          <a:prstGeom prst="rect">
            <a:avLst/>
          </a:prstGeom>
        </p:spPr>
      </p:pic>
      <p:pic>
        <p:nvPicPr>
          <p:cNvPr id="23" name="Grafik 22">
            <a:extLst>
              <a:ext uri="{FF2B5EF4-FFF2-40B4-BE49-F238E27FC236}">
                <a16:creationId xmlns:a16="http://schemas.microsoft.com/office/drawing/2014/main" id="{A3E82F16-5CB6-4A70-B4B8-E8C6E546344B}"/>
              </a:ext>
            </a:extLst>
          </p:cNvPr>
          <p:cNvPicPr>
            <a:picLocks noChangeAspect="1"/>
          </p:cNvPicPr>
          <p:nvPr/>
        </p:nvPicPr>
        <p:blipFill>
          <a:blip r:embed="rId5"/>
          <a:stretch>
            <a:fillRect/>
          </a:stretch>
        </p:blipFill>
        <p:spPr>
          <a:xfrm>
            <a:off x="9956432" y="3210332"/>
            <a:ext cx="685508" cy="681476"/>
          </a:xfrm>
          <a:prstGeom prst="rect">
            <a:avLst/>
          </a:prstGeom>
        </p:spPr>
      </p:pic>
      <p:pic>
        <p:nvPicPr>
          <p:cNvPr id="24" name="Grafik 23">
            <a:extLst>
              <a:ext uri="{FF2B5EF4-FFF2-40B4-BE49-F238E27FC236}">
                <a16:creationId xmlns:a16="http://schemas.microsoft.com/office/drawing/2014/main" id="{EAD587D0-FE6C-403B-B094-846BC14CB43D}"/>
              </a:ext>
            </a:extLst>
          </p:cNvPr>
          <p:cNvPicPr>
            <a:picLocks noChangeAspect="1"/>
          </p:cNvPicPr>
          <p:nvPr/>
        </p:nvPicPr>
        <p:blipFill>
          <a:blip r:embed="rId6"/>
          <a:stretch>
            <a:fillRect/>
          </a:stretch>
        </p:blipFill>
        <p:spPr>
          <a:xfrm>
            <a:off x="10688600" y="3217319"/>
            <a:ext cx="628706" cy="658644"/>
          </a:xfrm>
          <a:prstGeom prst="rect">
            <a:avLst/>
          </a:prstGeom>
        </p:spPr>
      </p:pic>
      <p:pic>
        <p:nvPicPr>
          <p:cNvPr id="25" name="Grafik 24">
            <a:extLst>
              <a:ext uri="{FF2B5EF4-FFF2-40B4-BE49-F238E27FC236}">
                <a16:creationId xmlns:a16="http://schemas.microsoft.com/office/drawing/2014/main" id="{DE91DD9D-F127-4DCC-93C9-8DFAECA79FA1}"/>
              </a:ext>
            </a:extLst>
          </p:cNvPr>
          <p:cNvPicPr>
            <a:picLocks noChangeAspect="1"/>
          </p:cNvPicPr>
          <p:nvPr/>
        </p:nvPicPr>
        <p:blipFill>
          <a:blip r:embed="rId7"/>
          <a:stretch>
            <a:fillRect/>
          </a:stretch>
        </p:blipFill>
        <p:spPr>
          <a:xfrm>
            <a:off x="9454681" y="3261332"/>
            <a:ext cx="455091" cy="580816"/>
          </a:xfrm>
          <a:prstGeom prst="rect">
            <a:avLst/>
          </a:prstGeom>
        </p:spPr>
      </p:pic>
      <p:pic>
        <p:nvPicPr>
          <p:cNvPr id="26" name="Picture 2">
            <a:extLst>
              <a:ext uri="{FF2B5EF4-FFF2-40B4-BE49-F238E27FC236}">
                <a16:creationId xmlns:a16="http://schemas.microsoft.com/office/drawing/2014/main" id="{BD76E8A8-F3CD-4839-8DF5-E8904ACF73D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38483" y="4772932"/>
            <a:ext cx="539259" cy="536863"/>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72551470-1FD1-4A2F-A587-92C72B96FC6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14218" y="5090716"/>
            <a:ext cx="578614" cy="578614"/>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8" name="Picture 2" descr="Home | Open Microscopy Environment (OME)">
            <a:extLst>
              <a:ext uri="{FF2B5EF4-FFF2-40B4-BE49-F238E27FC236}">
                <a16:creationId xmlns:a16="http://schemas.microsoft.com/office/drawing/2014/main" id="{F5729AF3-6C24-41A1-94C8-6E3579C4721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37072" y="6296396"/>
            <a:ext cx="1948751" cy="341122"/>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9" name="Picture 2" descr="ImageJ Logo">
            <a:extLst>
              <a:ext uri="{FF2B5EF4-FFF2-40B4-BE49-F238E27FC236}">
                <a16:creationId xmlns:a16="http://schemas.microsoft.com/office/drawing/2014/main" id="{D24E643A-3270-4334-AD81-1267FD836F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27557" y="5309795"/>
            <a:ext cx="716532" cy="716532"/>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557633D2-CEC6-4CEA-8444-BA51E9325C7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46635" y="6171779"/>
            <a:ext cx="552625" cy="520118"/>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3345DBA-1024-447C-A807-2F3FBB38CB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73715" y="4781901"/>
            <a:ext cx="884331" cy="832311"/>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39" name="Inhaltsplatzhalter 5">
            <a:extLst>
              <a:ext uri="{FF2B5EF4-FFF2-40B4-BE49-F238E27FC236}">
                <a16:creationId xmlns:a16="http://schemas.microsoft.com/office/drawing/2014/main" id="{ACE9B2C9-B278-41CF-928E-C43D14ED4663}"/>
              </a:ext>
            </a:extLst>
          </p:cNvPr>
          <p:cNvSpPr txBox="1">
            <a:spLocks/>
          </p:cNvSpPr>
          <p:nvPr/>
        </p:nvSpPr>
        <p:spPr bwMode="auto">
          <a:xfrm>
            <a:off x="722003" y="3107106"/>
            <a:ext cx="7785719" cy="86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r>
              <a:rPr lang="en-US" kern="0" dirty="0"/>
              <a:t>Limited resources for handling large image datasets (computing power and storage)</a:t>
            </a:r>
          </a:p>
        </p:txBody>
      </p:sp>
      <p:sp>
        <p:nvSpPr>
          <p:cNvPr id="40" name="Inhaltsplatzhalter 5">
            <a:extLst>
              <a:ext uri="{FF2B5EF4-FFF2-40B4-BE49-F238E27FC236}">
                <a16:creationId xmlns:a16="http://schemas.microsoft.com/office/drawing/2014/main" id="{D2179E6D-C4F3-47F0-AD61-707915A7B1BA}"/>
              </a:ext>
            </a:extLst>
          </p:cNvPr>
          <p:cNvSpPr txBox="1">
            <a:spLocks/>
          </p:cNvSpPr>
          <p:nvPr/>
        </p:nvSpPr>
        <p:spPr bwMode="auto">
          <a:xfrm>
            <a:off x="722003" y="4654352"/>
            <a:ext cx="8243080" cy="191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endParaRPr lang="en-US" kern="0" dirty="0"/>
          </a:p>
          <a:p>
            <a:r>
              <a:rPr lang="en-US" kern="0" dirty="0"/>
              <a:t>Need for fast preselection and filtering methods  </a:t>
            </a:r>
          </a:p>
          <a:p>
            <a:r>
              <a:rPr lang="en-US" kern="0" dirty="0"/>
              <a:t>Visualization and metadata analysis often inefficient  </a:t>
            </a:r>
          </a:p>
          <a:p>
            <a:r>
              <a:rPr lang="en-US" kern="0" dirty="0"/>
              <a:t>Tooling is fragmented and rarely user-friendly</a:t>
            </a:r>
            <a:endParaRPr lang="de-DE" kern="0" dirty="0"/>
          </a:p>
        </p:txBody>
      </p:sp>
      <p:sp>
        <p:nvSpPr>
          <p:cNvPr id="30" name="Textfeld 29">
            <a:extLst>
              <a:ext uri="{FF2B5EF4-FFF2-40B4-BE49-F238E27FC236}">
                <a16:creationId xmlns:a16="http://schemas.microsoft.com/office/drawing/2014/main" id="{DF90342F-F959-4767-90CD-0A73EBBB3474}"/>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accent1"/>
                </a:solidFill>
              </a:rPr>
              <a:t>🔵</a:t>
            </a:r>
            <a:r>
              <a:rPr lang="de-DE" sz="1100" dirty="0">
                <a:solidFill>
                  <a:schemeClr val="tx1">
                    <a:lumMod val="65000"/>
                    <a:lumOff val="35000"/>
                  </a:schemeClr>
                </a:solidFill>
              </a:rPr>
              <a:t> Challenge   ⚪ BLITZ   ⚪ WOLKE   ⚪ Outlook</a:t>
            </a:r>
          </a:p>
        </p:txBody>
      </p:sp>
    </p:spTree>
    <p:extLst>
      <p:ext uri="{BB962C8B-B14F-4D97-AF65-F5344CB8AC3E}">
        <p14:creationId xmlns:p14="http://schemas.microsoft.com/office/powerpoint/2010/main" val="2231683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4712D-0A90-498E-8209-9ABA58DD4F99}"/>
              </a:ext>
            </a:extLst>
          </p:cNvPr>
          <p:cNvSpPr>
            <a:spLocks noGrp="1"/>
          </p:cNvSpPr>
          <p:nvPr>
            <p:ph type="title"/>
          </p:nvPr>
        </p:nvSpPr>
        <p:spPr/>
        <p:txBody>
          <a:bodyPr/>
          <a:lstStyle/>
          <a:p>
            <a:r>
              <a:rPr lang="en-US" dirty="0"/>
              <a:t>What Are We Really Dealing With?</a:t>
            </a:r>
            <a:endParaRPr lang="de-DE" dirty="0"/>
          </a:p>
        </p:txBody>
      </p:sp>
      <p:sp>
        <p:nvSpPr>
          <p:cNvPr id="4" name="Foliennummernplatzhalter 3">
            <a:extLst>
              <a:ext uri="{FF2B5EF4-FFF2-40B4-BE49-F238E27FC236}">
                <a16:creationId xmlns:a16="http://schemas.microsoft.com/office/drawing/2014/main" id="{788FDDC4-877A-4956-83C9-72F6BECA7AE4}"/>
              </a:ext>
            </a:extLst>
          </p:cNvPr>
          <p:cNvSpPr>
            <a:spLocks noGrp="1"/>
          </p:cNvSpPr>
          <p:nvPr>
            <p:ph type="sldNum" sz="quarter" idx="11"/>
          </p:nvPr>
        </p:nvSpPr>
        <p:spPr/>
        <p:txBody>
          <a:bodyPr/>
          <a:lstStyle/>
          <a:p>
            <a:pPr>
              <a:defRPr/>
            </a:pPr>
            <a:fld id="{5DBCCA34-0DF8-4FD2-9DD5-240F7ED851AC}" type="slidenum">
              <a:rPr lang="de-DE" altLang="de-DE" smtClean="0"/>
              <a:pPr>
                <a:defRPr/>
              </a:pPr>
              <a:t>4</a:t>
            </a:fld>
            <a:endParaRPr lang="de-DE" altLang="de-DE"/>
          </a:p>
        </p:txBody>
      </p:sp>
      <p:sp>
        <p:nvSpPr>
          <p:cNvPr id="6" name="Inhaltsplatzhalter 5">
            <a:extLst>
              <a:ext uri="{FF2B5EF4-FFF2-40B4-BE49-F238E27FC236}">
                <a16:creationId xmlns:a16="http://schemas.microsoft.com/office/drawing/2014/main" id="{ACA27CEA-8AC5-4824-B4EB-B917BC46C460}"/>
              </a:ext>
            </a:extLst>
          </p:cNvPr>
          <p:cNvSpPr>
            <a:spLocks noGrp="1"/>
          </p:cNvSpPr>
          <p:nvPr>
            <p:ph idx="1"/>
          </p:nvPr>
        </p:nvSpPr>
        <p:spPr>
          <a:xfrm>
            <a:off x="708876" y="1398668"/>
            <a:ext cx="6696868" cy="3206223"/>
          </a:xfrm>
        </p:spPr>
        <p:txBody>
          <a:bodyPr/>
          <a:lstStyle/>
          <a:p>
            <a:r>
              <a:rPr lang="en-US" dirty="0"/>
              <a:t>Massive volume of data (Examples </a:t>
            </a:r>
            <a:r>
              <a:rPr lang="en-US" b="1" u="sng" dirty="0"/>
              <a:t>per Set</a:t>
            </a:r>
            <a:r>
              <a:rPr lang="en-US" dirty="0"/>
              <a:t>!)</a:t>
            </a:r>
          </a:p>
          <a:p>
            <a:r>
              <a:rPr lang="en-US" dirty="0">
                <a:solidFill>
                  <a:schemeClr val="bg1">
                    <a:lumMod val="85000"/>
                  </a:schemeClr>
                </a:solidFill>
              </a:rPr>
              <a:t>Limited resources for handling large image datasets (computing as well as storage)</a:t>
            </a:r>
          </a:p>
          <a:p>
            <a:r>
              <a:rPr lang="en-US" dirty="0">
                <a:solidFill>
                  <a:schemeClr val="bg1">
                    <a:lumMod val="85000"/>
                  </a:schemeClr>
                </a:solidFill>
              </a:rPr>
              <a:t>Effective preselection and filtering methods</a:t>
            </a:r>
          </a:p>
          <a:p>
            <a:r>
              <a:rPr lang="en-US" dirty="0">
                <a:solidFill>
                  <a:schemeClr val="bg1">
                    <a:lumMod val="85000"/>
                  </a:schemeClr>
                </a:solidFill>
              </a:rPr>
              <a:t>Efficient visualization and analysis of metadata</a:t>
            </a:r>
          </a:p>
          <a:p>
            <a:r>
              <a:rPr lang="en-US" dirty="0">
                <a:solidFill>
                  <a:schemeClr val="bg1">
                    <a:lumMod val="85000"/>
                  </a:schemeClr>
                </a:solidFill>
              </a:rPr>
              <a:t>Interactivity and user-friendly interfaces</a:t>
            </a:r>
            <a:endParaRPr lang="de-DE" dirty="0">
              <a:solidFill>
                <a:schemeClr val="bg1">
                  <a:lumMod val="85000"/>
                </a:schemeClr>
              </a:solidFill>
            </a:endParaRPr>
          </a:p>
        </p:txBody>
      </p:sp>
      <p:grpSp>
        <p:nvGrpSpPr>
          <p:cNvPr id="3" name="Gruppieren 2">
            <a:extLst>
              <a:ext uri="{FF2B5EF4-FFF2-40B4-BE49-F238E27FC236}">
                <a16:creationId xmlns:a16="http://schemas.microsoft.com/office/drawing/2014/main" id="{D4D69E22-D8CE-44DA-B769-3383A9D18016}"/>
              </a:ext>
            </a:extLst>
          </p:cNvPr>
          <p:cNvGrpSpPr/>
          <p:nvPr/>
        </p:nvGrpSpPr>
        <p:grpSpPr>
          <a:xfrm>
            <a:off x="330498" y="4407941"/>
            <a:ext cx="5386208" cy="1175371"/>
            <a:chOff x="5220667" y="3690491"/>
            <a:chExt cx="7114400" cy="1552495"/>
          </a:xfrm>
        </p:grpSpPr>
        <p:pic>
          <p:nvPicPr>
            <p:cNvPr id="5" name="Grafik 4">
              <a:extLst>
                <a:ext uri="{FF2B5EF4-FFF2-40B4-BE49-F238E27FC236}">
                  <a16:creationId xmlns:a16="http://schemas.microsoft.com/office/drawing/2014/main" id="{3DC27DDE-8E3E-4A75-9F0E-FA51DDFA0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667" y="36904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2" name="Grafik 11">
              <a:extLst>
                <a:ext uri="{FF2B5EF4-FFF2-40B4-BE49-F238E27FC236}">
                  <a16:creationId xmlns:a16="http://schemas.microsoft.com/office/drawing/2014/main" id="{196F0B61-0895-4E04-96AA-D4B7EF2FD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067" y="38428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3" name="Grafik 12">
              <a:extLst>
                <a:ext uri="{FF2B5EF4-FFF2-40B4-BE49-F238E27FC236}">
                  <a16:creationId xmlns:a16="http://schemas.microsoft.com/office/drawing/2014/main" id="{E0287D08-FB42-4587-8757-BEC4735F6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467" y="39952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4" name="Grafik 13">
              <a:extLst>
                <a:ext uri="{FF2B5EF4-FFF2-40B4-BE49-F238E27FC236}">
                  <a16:creationId xmlns:a16="http://schemas.microsoft.com/office/drawing/2014/main" id="{24F425CA-98E4-488B-A74A-1EDA0E4C6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7867" y="41476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5" name="Grafik 14">
              <a:extLst>
                <a:ext uri="{FF2B5EF4-FFF2-40B4-BE49-F238E27FC236}">
                  <a16:creationId xmlns:a16="http://schemas.microsoft.com/office/drawing/2014/main" id="{88E05A27-6F32-4F7A-AD91-C0D13B5B7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267" y="43000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6" name="Grafik 15">
              <a:extLst>
                <a:ext uri="{FF2B5EF4-FFF2-40B4-BE49-F238E27FC236}">
                  <a16:creationId xmlns:a16="http://schemas.microsoft.com/office/drawing/2014/main" id="{830CFF1C-8D5E-4089-BE09-A17ACA235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667" y="44524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pic>
          <p:nvPicPr>
            <p:cNvPr id="17" name="Grafik 16">
              <a:extLst>
                <a:ext uri="{FF2B5EF4-FFF2-40B4-BE49-F238E27FC236}">
                  <a16:creationId xmlns:a16="http://schemas.microsoft.com/office/drawing/2014/main" id="{7FC132BB-20AD-4BB4-BBA7-A2B552D65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067" y="4604891"/>
              <a:ext cx="6200000" cy="638095"/>
            </a:xfrm>
            <a:prstGeom prst="rect">
              <a:avLst/>
            </a:prstGeom>
            <a:ln w="38100" cap="sq">
              <a:solidFill>
                <a:schemeClr val="accent2"/>
              </a:solidFill>
              <a:miter lim="800000"/>
            </a:ln>
            <a:effectLst>
              <a:outerShdw blurRad="57150" dist="50800" dir="2700000" algn="tl" rotWithShape="0">
                <a:srgbClr val="000000">
                  <a:alpha val="40000"/>
                </a:srgbClr>
              </a:outerShdw>
            </a:effectLst>
          </p:spPr>
        </p:pic>
      </p:grpSp>
      <p:pic>
        <p:nvPicPr>
          <p:cNvPr id="24" name="Grafik 23">
            <a:extLst>
              <a:ext uri="{FF2B5EF4-FFF2-40B4-BE49-F238E27FC236}">
                <a16:creationId xmlns:a16="http://schemas.microsoft.com/office/drawing/2014/main" id="{EDC8490C-60BE-4346-B91B-9025C02A6AD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8430" r="20547"/>
          <a:stretch/>
        </p:blipFill>
        <p:spPr>
          <a:xfrm>
            <a:off x="7668743" y="1002535"/>
            <a:ext cx="1931794" cy="1851088"/>
          </a:xfrm>
          <a:prstGeom prst="rect">
            <a:avLst/>
          </a:prstGeom>
        </p:spPr>
      </p:pic>
      <p:pic>
        <p:nvPicPr>
          <p:cNvPr id="21" name="Grafik 20">
            <a:extLst>
              <a:ext uri="{FF2B5EF4-FFF2-40B4-BE49-F238E27FC236}">
                <a16:creationId xmlns:a16="http://schemas.microsoft.com/office/drawing/2014/main" id="{FD64A869-CE67-4236-B295-597748C6668E}"/>
              </a:ext>
            </a:extLst>
          </p:cNvPr>
          <p:cNvPicPr>
            <a:picLocks noChangeAspect="1"/>
          </p:cNvPicPr>
          <p:nvPr/>
        </p:nvPicPr>
        <p:blipFill>
          <a:blip r:embed="rId4"/>
          <a:stretch>
            <a:fillRect/>
          </a:stretch>
        </p:blipFill>
        <p:spPr>
          <a:xfrm rot="16200000">
            <a:off x="7918910" y="2852187"/>
            <a:ext cx="1323438" cy="2667966"/>
          </a:xfrm>
          <a:prstGeom prst="rect">
            <a:avLst/>
          </a:prstGeom>
        </p:spPr>
      </p:pic>
      <p:cxnSp>
        <p:nvCxnSpPr>
          <p:cNvPr id="8" name="Gerader Verbinder 7">
            <a:extLst>
              <a:ext uri="{FF2B5EF4-FFF2-40B4-BE49-F238E27FC236}">
                <a16:creationId xmlns:a16="http://schemas.microsoft.com/office/drawing/2014/main" id="{9A3840A4-5B6D-4161-B1D9-44BAB768F64D}"/>
              </a:ext>
            </a:extLst>
          </p:cNvPr>
          <p:cNvCxnSpPr/>
          <p:nvPr/>
        </p:nvCxnSpPr>
        <p:spPr>
          <a:xfrm flipH="1">
            <a:off x="7647952" y="3114427"/>
            <a:ext cx="468052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3" name="Gerader Verbinder 22">
            <a:extLst>
              <a:ext uri="{FF2B5EF4-FFF2-40B4-BE49-F238E27FC236}">
                <a16:creationId xmlns:a16="http://schemas.microsoft.com/office/drawing/2014/main" id="{40B91F3E-952F-4C24-A25B-B591BAED017C}"/>
              </a:ext>
            </a:extLst>
          </p:cNvPr>
          <p:cNvCxnSpPr>
            <a:cxnSpLocks/>
          </p:cNvCxnSpPr>
          <p:nvPr/>
        </p:nvCxnSpPr>
        <p:spPr>
          <a:xfrm flipV="1">
            <a:off x="6444803" y="4178870"/>
            <a:ext cx="0" cy="2409625"/>
          </a:xfrm>
          <a:prstGeom prst="line">
            <a:avLst/>
          </a:prstGeom>
          <a:ln/>
        </p:spPr>
        <p:style>
          <a:lnRef idx="3">
            <a:schemeClr val="accent1"/>
          </a:lnRef>
          <a:fillRef idx="0">
            <a:schemeClr val="accent1"/>
          </a:fillRef>
          <a:effectRef idx="2">
            <a:schemeClr val="accent1"/>
          </a:effectRef>
          <a:fontRef idx="minor">
            <a:schemeClr val="tx1"/>
          </a:fontRef>
        </p:style>
      </p:cxnSp>
      <p:sp>
        <p:nvSpPr>
          <p:cNvPr id="22" name="Inhaltsplatzhalter 2">
            <a:extLst>
              <a:ext uri="{FF2B5EF4-FFF2-40B4-BE49-F238E27FC236}">
                <a16:creationId xmlns:a16="http://schemas.microsoft.com/office/drawing/2014/main" id="{6979FDFE-D8A6-4EC8-AB68-0911224D2BAE}"/>
              </a:ext>
            </a:extLst>
          </p:cNvPr>
          <p:cNvSpPr txBox="1">
            <a:spLocks/>
          </p:cNvSpPr>
          <p:nvPr/>
        </p:nvSpPr>
        <p:spPr bwMode="auto">
          <a:xfrm>
            <a:off x="2170759" y="5733125"/>
            <a:ext cx="2397964" cy="108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de-DE" sz="1800" kern="0" dirty="0"/>
              <a:t>Multifilament </a:t>
            </a:r>
            <a:r>
              <a:rPr lang="de-DE" sz="1800" kern="0" dirty="0" err="1"/>
              <a:t>iCCD</a:t>
            </a:r>
            <a:r>
              <a:rPr lang="de-DE" sz="1800" kern="0" dirty="0"/>
              <a:t>:</a:t>
            </a:r>
            <a:endParaRPr lang="en-US" sz="1800" kern="0" dirty="0"/>
          </a:p>
          <a:p>
            <a:r>
              <a:rPr lang="de-DE" sz="1800" kern="0" dirty="0"/>
              <a:t>52 GB</a:t>
            </a:r>
          </a:p>
          <a:p>
            <a:r>
              <a:rPr lang="de-DE" sz="1800" kern="0" dirty="0"/>
              <a:t>32k </a:t>
            </a:r>
            <a:r>
              <a:rPr lang="de-DE" sz="1800" kern="0" dirty="0" err="1"/>
              <a:t>files</a:t>
            </a:r>
            <a:endParaRPr lang="de-DE" sz="1800" kern="0" dirty="0"/>
          </a:p>
        </p:txBody>
      </p:sp>
      <p:sp>
        <p:nvSpPr>
          <p:cNvPr id="28" name="Inhaltsplatzhalter 2">
            <a:extLst>
              <a:ext uri="{FF2B5EF4-FFF2-40B4-BE49-F238E27FC236}">
                <a16:creationId xmlns:a16="http://schemas.microsoft.com/office/drawing/2014/main" id="{D77DD015-69DD-44C3-AA49-3038340DF58B}"/>
              </a:ext>
            </a:extLst>
          </p:cNvPr>
          <p:cNvSpPr txBox="1">
            <a:spLocks/>
          </p:cNvSpPr>
          <p:nvPr/>
        </p:nvSpPr>
        <p:spPr bwMode="auto">
          <a:xfrm>
            <a:off x="10010225" y="1398668"/>
            <a:ext cx="2472371" cy="108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de-DE" sz="1800" kern="0" dirty="0" err="1"/>
              <a:t>Atmospheric</a:t>
            </a:r>
            <a:r>
              <a:rPr lang="de-DE" sz="1800" kern="0" dirty="0"/>
              <a:t> </a:t>
            </a:r>
            <a:r>
              <a:rPr lang="de-DE" sz="1800" kern="0" dirty="0" err="1"/>
              <a:t>Airglow</a:t>
            </a:r>
            <a:r>
              <a:rPr lang="de-DE" sz="1800" kern="0" dirty="0"/>
              <a:t>:</a:t>
            </a:r>
            <a:endParaRPr lang="en-US" sz="1800" kern="0" dirty="0"/>
          </a:p>
          <a:p>
            <a:r>
              <a:rPr lang="de-DE" sz="1800" kern="0" dirty="0"/>
              <a:t>47 GB</a:t>
            </a:r>
          </a:p>
          <a:p>
            <a:r>
              <a:rPr lang="de-DE" sz="1800" kern="0" dirty="0"/>
              <a:t>30k </a:t>
            </a:r>
            <a:r>
              <a:rPr lang="de-DE" sz="1800" kern="0" dirty="0" err="1"/>
              <a:t>files</a:t>
            </a:r>
            <a:endParaRPr lang="de-DE" sz="1800" kern="0" dirty="0"/>
          </a:p>
        </p:txBody>
      </p:sp>
      <p:sp>
        <p:nvSpPr>
          <p:cNvPr id="29" name="Inhaltsplatzhalter 2">
            <a:extLst>
              <a:ext uri="{FF2B5EF4-FFF2-40B4-BE49-F238E27FC236}">
                <a16:creationId xmlns:a16="http://schemas.microsoft.com/office/drawing/2014/main" id="{351AC319-59AA-4D7B-866D-88ACAFE80608}"/>
              </a:ext>
            </a:extLst>
          </p:cNvPr>
          <p:cNvSpPr txBox="1">
            <a:spLocks/>
          </p:cNvSpPr>
          <p:nvPr/>
        </p:nvSpPr>
        <p:spPr bwMode="auto">
          <a:xfrm>
            <a:off x="10138455" y="3517152"/>
            <a:ext cx="2472371" cy="108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de-DE" sz="1800" kern="0" dirty="0"/>
              <a:t>CAPPJ (</a:t>
            </a:r>
            <a:r>
              <a:rPr lang="de-DE" sz="1800" kern="0" dirty="0" err="1"/>
              <a:t>kINPen</a:t>
            </a:r>
            <a:r>
              <a:rPr lang="de-DE" sz="1800" kern="0" dirty="0"/>
              <a:t>):</a:t>
            </a:r>
            <a:endParaRPr lang="en-US" sz="1800" kern="0" dirty="0"/>
          </a:p>
          <a:p>
            <a:r>
              <a:rPr lang="de-DE" sz="1800" kern="0" dirty="0"/>
              <a:t>113 GB</a:t>
            </a:r>
          </a:p>
          <a:p>
            <a:r>
              <a:rPr lang="de-DE" sz="1800" kern="0" dirty="0"/>
              <a:t>36k </a:t>
            </a:r>
            <a:r>
              <a:rPr lang="de-DE" sz="1800" kern="0" dirty="0" err="1"/>
              <a:t>files</a:t>
            </a:r>
            <a:endParaRPr lang="de-DE" sz="1800" kern="0" dirty="0"/>
          </a:p>
        </p:txBody>
      </p:sp>
      <p:sp>
        <p:nvSpPr>
          <p:cNvPr id="30" name="Textfeld 29">
            <a:extLst>
              <a:ext uri="{FF2B5EF4-FFF2-40B4-BE49-F238E27FC236}">
                <a16:creationId xmlns:a16="http://schemas.microsoft.com/office/drawing/2014/main" id="{04E36DEA-B3FB-4C10-95CF-083A50F3FC7B}"/>
              </a:ext>
            </a:extLst>
          </p:cNvPr>
          <p:cNvSpPr txBox="1"/>
          <p:nvPr/>
        </p:nvSpPr>
        <p:spPr>
          <a:xfrm>
            <a:off x="7030659" y="5639137"/>
            <a:ext cx="4752528"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Each dataset is a small universe — containing tens of thousands of frames and multiple GBs of raw data.</a:t>
            </a:r>
            <a:endParaRPr lang="de-DE" sz="2000" dirty="0"/>
          </a:p>
        </p:txBody>
      </p:sp>
      <p:cxnSp>
        <p:nvCxnSpPr>
          <p:cNvPr id="31" name="Gerader Verbinder 30">
            <a:extLst>
              <a:ext uri="{FF2B5EF4-FFF2-40B4-BE49-F238E27FC236}">
                <a16:creationId xmlns:a16="http://schemas.microsoft.com/office/drawing/2014/main" id="{AAD289D6-98EC-461A-88CE-DB75E2EC8080}"/>
              </a:ext>
            </a:extLst>
          </p:cNvPr>
          <p:cNvCxnSpPr>
            <a:cxnSpLocks/>
          </p:cNvCxnSpPr>
          <p:nvPr/>
        </p:nvCxnSpPr>
        <p:spPr>
          <a:xfrm flipH="1">
            <a:off x="7348927" y="5226386"/>
            <a:ext cx="4752528" cy="0"/>
          </a:xfrm>
          <a:prstGeom prst="line">
            <a:avLst/>
          </a:prstGeom>
          <a:ln/>
        </p:spPr>
        <p:style>
          <a:lnRef idx="3">
            <a:schemeClr val="accent1"/>
          </a:lnRef>
          <a:fillRef idx="0">
            <a:schemeClr val="accent1"/>
          </a:fillRef>
          <a:effectRef idx="2">
            <a:schemeClr val="accent1"/>
          </a:effectRef>
          <a:fontRef idx="minor">
            <a:schemeClr val="tx1"/>
          </a:fontRef>
        </p:style>
      </p:cxnSp>
      <p:sp>
        <p:nvSpPr>
          <p:cNvPr id="26" name="Textfeld 25">
            <a:extLst>
              <a:ext uri="{FF2B5EF4-FFF2-40B4-BE49-F238E27FC236}">
                <a16:creationId xmlns:a16="http://schemas.microsoft.com/office/drawing/2014/main" id="{8FA36D21-635A-44E0-9E62-9FB924E964F2}"/>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accent1"/>
                </a:solidFill>
              </a:rPr>
              <a:t>🔵</a:t>
            </a:r>
            <a:r>
              <a:rPr lang="de-DE" sz="1100" dirty="0">
                <a:solidFill>
                  <a:schemeClr val="tx1">
                    <a:lumMod val="65000"/>
                    <a:lumOff val="35000"/>
                  </a:schemeClr>
                </a:solidFill>
              </a:rPr>
              <a:t> Challenge   ⚪ BLITZ   ⚪ WOLKE   ⚪ Outlook</a:t>
            </a:r>
          </a:p>
        </p:txBody>
      </p:sp>
    </p:spTree>
    <p:extLst>
      <p:ext uri="{BB962C8B-B14F-4D97-AF65-F5344CB8AC3E}">
        <p14:creationId xmlns:p14="http://schemas.microsoft.com/office/powerpoint/2010/main" val="69247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4712D-0A90-498E-8209-9ABA58DD4F99}"/>
              </a:ext>
            </a:extLst>
          </p:cNvPr>
          <p:cNvSpPr>
            <a:spLocks noGrp="1"/>
          </p:cNvSpPr>
          <p:nvPr>
            <p:ph type="title"/>
          </p:nvPr>
        </p:nvSpPr>
        <p:spPr/>
        <p:txBody>
          <a:bodyPr/>
          <a:lstStyle/>
          <a:p>
            <a:r>
              <a:rPr lang="en-US" dirty="0"/>
              <a:t>Where Does All That Data Go?</a:t>
            </a:r>
            <a:endParaRPr lang="de-DE" dirty="0"/>
          </a:p>
        </p:txBody>
      </p:sp>
      <p:sp>
        <p:nvSpPr>
          <p:cNvPr id="4" name="Foliennummernplatzhalter 3">
            <a:extLst>
              <a:ext uri="{FF2B5EF4-FFF2-40B4-BE49-F238E27FC236}">
                <a16:creationId xmlns:a16="http://schemas.microsoft.com/office/drawing/2014/main" id="{788FDDC4-877A-4956-83C9-72F6BECA7AE4}"/>
              </a:ext>
            </a:extLst>
          </p:cNvPr>
          <p:cNvSpPr>
            <a:spLocks noGrp="1"/>
          </p:cNvSpPr>
          <p:nvPr>
            <p:ph type="sldNum" sz="quarter" idx="11"/>
          </p:nvPr>
        </p:nvSpPr>
        <p:spPr/>
        <p:txBody>
          <a:bodyPr/>
          <a:lstStyle/>
          <a:p>
            <a:pPr>
              <a:defRPr/>
            </a:pPr>
            <a:fld id="{5DBCCA34-0DF8-4FD2-9DD5-240F7ED851AC}" type="slidenum">
              <a:rPr lang="de-DE" altLang="de-DE" smtClean="0"/>
              <a:pPr>
                <a:defRPr/>
              </a:pPr>
              <a:t>5</a:t>
            </a:fld>
            <a:endParaRPr lang="de-DE" altLang="de-DE" dirty="0"/>
          </a:p>
        </p:txBody>
      </p:sp>
      <p:sp>
        <p:nvSpPr>
          <p:cNvPr id="6" name="Inhaltsplatzhalter 5">
            <a:extLst>
              <a:ext uri="{FF2B5EF4-FFF2-40B4-BE49-F238E27FC236}">
                <a16:creationId xmlns:a16="http://schemas.microsoft.com/office/drawing/2014/main" id="{ACA27CEA-8AC5-4824-B4EB-B917BC46C460}"/>
              </a:ext>
            </a:extLst>
          </p:cNvPr>
          <p:cNvSpPr>
            <a:spLocks noGrp="1"/>
          </p:cNvSpPr>
          <p:nvPr>
            <p:ph idx="1"/>
          </p:nvPr>
        </p:nvSpPr>
        <p:spPr>
          <a:xfrm>
            <a:off x="708876" y="1398668"/>
            <a:ext cx="6696868" cy="3206223"/>
          </a:xfrm>
        </p:spPr>
        <p:txBody>
          <a:bodyPr/>
          <a:lstStyle/>
          <a:p>
            <a:r>
              <a:rPr lang="en-US" dirty="0">
                <a:solidFill>
                  <a:schemeClr val="bg1">
                    <a:lumMod val="85000"/>
                  </a:schemeClr>
                </a:solidFill>
              </a:rPr>
              <a:t>Massive volume of data</a:t>
            </a:r>
          </a:p>
          <a:p>
            <a:r>
              <a:rPr lang="en-US" dirty="0">
                <a:solidFill>
                  <a:schemeClr val="tx1">
                    <a:lumMod val="75000"/>
                    <a:lumOff val="25000"/>
                  </a:schemeClr>
                </a:solidFill>
              </a:rPr>
              <a:t>Limited resources for handling large image datasets (computing as well as storage)</a:t>
            </a:r>
          </a:p>
          <a:p>
            <a:r>
              <a:rPr lang="en-US" dirty="0">
                <a:solidFill>
                  <a:schemeClr val="bg1">
                    <a:lumMod val="85000"/>
                  </a:schemeClr>
                </a:solidFill>
              </a:rPr>
              <a:t>Effective preselection and filtering methods</a:t>
            </a:r>
          </a:p>
          <a:p>
            <a:r>
              <a:rPr lang="en-US" dirty="0">
                <a:solidFill>
                  <a:schemeClr val="bg1">
                    <a:lumMod val="85000"/>
                  </a:schemeClr>
                </a:solidFill>
              </a:rPr>
              <a:t>Efficient visualization and analysis of metadata</a:t>
            </a:r>
          </a:p>
          <a:p>
            <a:r>
              <a:rPr lang="en-US" dirty="0">
                <a:solidFill>
                  <a:schemeClr val="bg1">
                    <a:lumMod val="85000"/>
                  </a:schemeClr>
                </a:solidFill>
              </a:rPr>
              <a:t>Interactivity and user-friendly interfaces</a:t>
            </a:r>
            <a:endParaRPr lang="de-DE" dirty="0">
              <a:solidFill>
                <a:schemeClr val="bg1">
                  <a:lumMod val="85000"/>
                </a:schemeClr>
              </a:solidFill>
            </a:endParaRPr>
          </a:p>
        </p:txBody>
      </p:sp>
      <p:cxnSp>
        <p:nvCxnSpPr>
          <p:cNvPr id="23" name="Gerader Verbinder 22">
            <a:extLst>
              <a:ext uri="{FF2B5EF4-FFF2-40B4-BE49-F238E27FC236}">
                <a16:creationId xmlns:a16="http://schemas.microsoft.com/office/drawing/2014/main" id="{40B91F3E-952F-4C24-A25B-B591BAED017C}"/>
              </a:ext>
            </a:extLst>
          </p:cNvPr>
          <p:cNvCxnSpPr>
            <a:cxnSpLocks/>
          </p:cNvCxnSpPr>
          <p:nvPr/>
        </p:nvCxnSpPr>
        <p:spPr>
          <a:xfrm flipV="1">
            <a:off x="7524923" y="1136850"/>
            <a:ext cx="0" cy="2409625"/>
          </a:xfrm>
          <a:prstGeom prst="line">
            <a:avLst/>
          </a:prstGeom>
          <a:ln/>
        </p:spPr>
        <p:style>
          <a:lnRef idx="3">
            <a:schemeClr val="accent1"/>
          </a:lnRef>
          <a:fillRef idx="0">
            <a:schemeClr val="accent1"/>
          </a:fillRef>
          <a:effectRef idx="2">
            <a:schemeClr val="accent1"/>
          </a:effectRef>
          <a:fontRef idx="minor">
            <a:schemeClr val="tx1"/>
          </a:fontRef>
        </p:style>
      </p:cxnSp>
      <p:pic>
        <p:nvPicPr>
          <p:cNvPr id="9" name="Grafik 8">
            <a:extLst>
              <a:ext uri="{FF2B5EF4-FFF2-40B4-BE49-F238E27FC236}">
                <a16:creationId xmlns:a16="http://schemas.microsoft.com/office/drawing/2014/main" id="{ACA93BBC-A019-4F15-8558-AE763B7D6390}"/>
              </a:ext>
            </a:extLst>
          </p:cNvPr>
          <p:cNvPicPr>
            <a:picLocks noChangeAspect="1"/>
          </p:cNvPicPr>
          <p:nvPr/>
        </p:nvPicPr>
        <p:blipFill>
          <a:blip r:embed="rId2"/>
          <a:stretch>
            <a:fillRect/>
          </a:stretch>
        </p:blipFill>
        <p:spPr>
          <a:xfrm>
            <a:off x="7552338" y="5399189"/>
            <a:ext cx="734317" cy="645553"/>
          </a:xfrm>
          <a:prstGeom prst="rect">
            <a:avLst/>
          </a:prstGeom>
        </p:spPr>
      </p:pic>
      <p:pic>
        <p:nvPicPr>
          <p:cNvPr id="11" name="Grafik 10">
            <a:extLst>
              <a:ext uri="{FF2B5EF4-FFF2-40B4-BE49-F238E27FC236}">
                <a16:creationId xmlns:a16="http://schemas.microsoft.com/office/drawing/2014/main" id="{D29F14DB-639F-487B-8157-FF578051369E}"/>
              </a:ext>
            </a:extLst>
          </p:cNvPr>
          <p:cNvPicPr>
            <a:picLocks noChangeAspect="1"/>
          </p:cNvPicPr>
          <p:nvPr/>
        </p:nvPicPr>
        <p:blipFill>
          <a:blip r:embed="rId3"/>
          <a:stretch>
            <a:fillRect/>
          </a:stretch>
        </p:blipFill>
        <p:spPr>
          <a:xfrm>
            <a:off x="10205080" y="5283886"/>
            <a:ext cx="815835" cy="811036"/>
          </a:xfrm>
          <a:prstGeom prst="rect">
            <a:avLst/>
          </a:prstGeom>
        </p:spPr>
      </p:pic>
      <p:pic>
        <p:nvPicPr>
          <p:cNvPr id="20" name="Grafik 19">
            <a:extLst>
              <a:ext uri="{FF2B5EF4-FFF2-40B4-BE49-F238E27FC236}">
                <a16:creationId xmlns:a16="http://schemas.microsoft.com/office/drawing/2014/main" id="{61E6AFF0-6900-46F5-B1EB-BCEBED381772}"/>
              </a:ext>
            </a:extLst>
          </p:cNvPr>
          <p:cNvPicPr>
            <a:picLocks noChangeAspect="1"/>
          </p:cNvPicPr>
          <p:nvPr/>
        </p:nvPicPr>
        <p:blipFill>
          <a:blip r:embed="rId4"/>
          <a:stretch>
            <a:fillRect/>
          </a:stretch>
        </p:blipFill>
        <p:spPr>
          <a:xfrm>
            <a:off x="11475639" y="5311058"/>
            <a:ext cx="748234" cy="783864"/>
          </a:xfrm>
          <a:prstGeom prst="rect">
            <a:avLst/>
          </a:prstGeom>
        </p:spPr>
      </p:pic>
      <p:pic>
        <p:nvPicPr>
          <p:cNvPr id="29" name="Grafik 28">
            <a:extLst>
              <a:ext uri="{FF2B5EF4-FFF2-40B4-BE49-F238E27FC236}">
                <a16:creationId xmlns:a16="http://schemas.microsoft.com/office/drawing/2014/main" id="{DE1764F7-BA06-449B-AA30-5A6EF7250AEA}"/>
              </a:ext>
            </a:extLst>
          </p:cNvPr>
          <p:cNvPicPr>
            <a:picLocks noChangeAspect="1"/>
          </p:cNvPicPr>
          <p:nvPr/>
        </p:nvPicPr>
        <p:blipFill>
          <a:blip r:embed="rId5"/>
          <a:stretch>
            <a:fillRect/>
          </a:stretch>
        </p:blipFill>
        <p:spPr>
          <a:xfrm>
            <a:off x="8957526" y="5413930"/>
            <a:ext cx="541611" cy="691239"/>
          </a:xfrm>
          <a:prstGeom prst="rect">
            <a:avLst/>
          </a:prstGeom>
        </p:spPr>
      </p:pic>
      <p:sp>
        <p:nvSpPr>
          <p:cNvPr id="30" name="Textfeld 29">
            <a:extLst>
              <a:ext uri="{FF2B5EF4-FFF2-40B4-BE49-F238E27FC236}">
                <a16:creationId xmlns:a16="http://schemas.microsoft.com/office/drawing/2014/main" id="{CFCC864A-00C2-45FD-965F-4A32D9775761}"/>
              </a:ext>
            </a:extLst>
          </p:cNvPr>
          <p:cNvSpPr txBox="1"/>
          <p:nvPr/>
        </p:nvSpPr>
        <p:spPr>
          <a:xfrm>
            <a:off x="7499032" y="6206091"/>
            <a:ext cx="889987" cy="369332"/>
          </a:xfrm>
          <a:prstGeom prst="rect">
            <a:avLst/>
          </a:prstGeom>
          <a:noFill/>
        </p:spPr>
        <p:txBody>
          <a:bodyPr wrap="none" rtlCol="0">
            <a:spAutoFit/>
          </a:bodyPr>
          <a:lstStyle/>
          <a:p>
            <a:r>
              <a:rPr lang="de-DE" dirty="0"/>
              <a:t>Laptop</a:t>
            </a:r>
          </a:p>
        </p:txBody>
      </p:sp>
      <p:sp>
        <p:nvSpPr>
          <p:cNvPr id="31" name="Textfeld 30">
            <a:extLst>
              <a:ext uri="{FF2B5EF4-FFF2-40B4-BE49-F238E27FC236}">
                <a16:creationId xmlns:a16="http://schemas.microsoft.com/office/drawing/2014/main" id="{D337A906-4262-415A-852E-6DE66053118E}"/>
              </a:ext>
            </a:extLst>
          </p:cNvPr>
          <p:cNvSpPr txBox="1"/>
          <p:nvPr/>
        </p:nvSpPr>
        <p:spPr>
          <a:xfrm>
            <a:off x="9968983" y="6206091"/>
            <a:ext cx="1300356" cy="369332"/>
          </a:xfrm>
          <a:prstGeom prst="rect">
            <a:avLst/>
          </a:prstGeom>
          <a:noFill/>
        </p:spPr>
        <p:txBody>
          <a:bodyPr wrap="none" rtlCol="0">
            <a:spAutoFit/>
          </a:bodyPr>
          <a:lstStyle/>
          <a:p>
            <a:r>
              <a:rPr lang="de-DE" dirty="0"/>
              <a:t>File Server</a:t>
            </a:r>
          </a:p>
        </p:txBody>
      </p:sp>
      <p:sp>
        <p:nvSpPr>
          <p:cNvPr id="32" name="Textfeld 31">
            <a:extLst>
              <a:ext uri="{FF2B5EF4-FFF2-40B4-BE49-F238E27FC236}">
                <a16:creationId xmlns:a16="http://schemas.microsoft.com/office/drawing/2014/main" id="{C0E7C404-FB8B-4973-AFE4-C2E844A4BD4F}"/>
              </a:ext>
            </a:extLst>
          </p:cNvPr>
          <p:cNvSpPr txBox="1"/>
          <p:nvPr/>
        </p:nvSpPr>
        <p:spPr>
          <a:xfrm>
            <a:off x="8461027" y="6206091"/>
            <a:ext cx="1595309" cy="369332"/>
          </a:xfrm>
          <a:prstGeom prst="rect">
            <a:avLst/>
          </a:prstGeom>
          <a:noFill/>
        </p:spPr>
        <p:txBody>
          <a:bodyPr wrap="none" rtlCol="0">
            <a:spAutoFit/>
          </a:bodyPr>
          <a:lstStyle/>
          <a:p>
            <a:r>
              <a:rPr lang="de-DE" dirty="0"/>
              <a:t>External HDD</a:t>
            </a:r>
          </a:p>
        </p:txBody>
      </p:sp>
      <p:sp>
        <p:nvSpPr>
          <p:cNvPr id="33" name="Textfeld 32">
            <a:extLst>
              <a:ext uri="{FF2B5EF4-FFF2-40B4-BE49-F238E27FC236}">
                <a16:creationId xmlns:a16="http://schemas.microsoft.com/office/drawing/2014/main" id="{65E46211-2599-499D-9653-C02F0F0CFB67}"/>
              </a:ext>
            </a:extLst>
          </p:cNvPr>
          <p:cNvSpPr txBox="1"/>
          <p:nvPr/>
        </p:nvSpPr>
        <p:spPr>
          <a:xfrm>
            <a:off x="11199578" y="6088980"/>
            <a:ext cx="1300356" cy="646331"/>
          </a:xfrm>
          <a:prstGeom prst="rect">
            <a:avLst/>
          </a:prstGeom>
          <a:noFill/>
        </p:spPr>
        <p:txBody>
          <a:bodyPr wrap="square" rtlCol="0">
            <a:spAutoFit/>
          </a:bodyPr>
          <a:lstStyle/>
          <a:p>
            <a:pPr algn="ctr"/>
            <a:r>
              <a:rPr lang="de-DE" dirty="0"/>
              <a:t>Dedicated</a:t>
            </a:r>
          </a:p>
          <a:p>
            <a:pPr algn="ctr"/>
            <a:r>
              <a:rPr lang="de-DE" dirty="0"/>
              <a:t>Solution</a:t>
            </a:r>
          </a:p>
        </p:txBody>
      </p:sp>
      <p:sp>
        <p:nvSpPr>
          <p:cNvPr id="39" name="Gleichschenkliges Dreieck 38">
            <a:extLst>
              <a:ext uri="{FF2B5EF4-FFF2-40B4-BE49-F238E27FC236}">
                <a16:creationId xmlns:a16="http://schemas.microsoft.com/office/drawing/2014/main" id="{1350EB0F-F738-4ED9-ACCE-9CEBA9F1CF5E}"/>
              </a:ext>
            </a:extLst>
          </p:cNvPr>
          <p:cNvSpPr/>
          <p:nvPr/>
        </p:nvSpPr>
        <p:spPr>
          <a:xfrm rot="16200000">
            <a:off x="9317310" y="2252143"/>
            <a:ext cx="880026" cy="5080921"/>
          </a:xfrm>
          <a:prstGeom prst="triangle">
            <a:avLst/>
          </a:prstGeom>
          <a:gradFill flip="none" rotWithShape="1">
            <a:gsLst>
              <a:gs pos="0">
                <a:schemeClr val="bg1">
                  <a:lumMod val="50000"/>
                </a:schemeClr>
              </a:gs>
              <a:gs pos="100000">
                <a:srgbClr val="002658"/>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41" name="Tabelle 41">
            <a:extLst>
              <a:ext uri="{FF2B5EF4-FFF2-40B4-BE49-F238E27FC236}">
                <a16:creationId xmlns:a16="http://schemas.microsoft.com/office/drawing/2014/main" id="{A0F75BD0-1752-4E74-BC09-A671BD9CD87A}"/>
              </a:ext>
            </a:extLst>
          </p:cNvPr>
          <p:cNvGraphicFramePr>
            <a:graphicFrameLocks noGrp="1"/>
          </p:cNvGraphicFramePr>
          <p:nvPr>
            <p:extLst>
              <p:ext uri="{D42A27DB-BD31-4B8C-83A1-F6EECF244321}">
                <p14:modId xmlns:p14="http://schemas.microsoft.com/office/powerpoint/2010/main" val="64052745"/>
              </p:ext>
            </p:extLst>
          </p:nvPr>
        </p:nvGraphicFramePr>
        <p:xfrm>
          <a:off x="489597" y="4503975"/>
          <a:ext cx="5852982" cy="2181696"/>
        </p:xfrm>
        <a:graphic>
          <a:graphicData uri="http://schemas.openxmlformats.org/drawingml/2006/table">
            <a:tbl>
              <a:tblPr firstRow="1" bandRow="1">
                <a:tableStyleId>{5C22544A-7EE6-4342-B048-85BDC9FD1C3A}</a:tableStyleId>
              </a:tblPr>
              <a:tblGrid>
                <a:gridCol w="1950994">
                  <a:extLst>
                    <a:ext uri="{9D8B030D-6E8A-4147-A177-3AD203B41FA5}">
                      <a16:colId xmlns:a16="http://schemas.microsoft.com/office/drawing/2014/main" val="2894599519"/>
                    </a:ext>
                  </a:extLst>
                </a:gridCol>
                <a:gridCol w="1950994">
                  <a:extLst>
                    <a:ext uri="{9D8B030D-6E8A-4147-A177-3AD203B41FA5}">
                      <a16:colId xmlns:a16="http://schemas.microsoft.com/office/drawing/2014/main" val="667159195"/>
                    </a:ext>
                  </a:extLst>
                </a:gridCol>
                <a:gridCol w="1950994">
                  <a:extLst>
                    <a:ext uri="{9D8B030D-6E8A-4147-A177-3AD203B41FA5}">
                      <a16:colId xmlns:a16="http://schemas.microsoft.com/office/drawing/2014/main" val="1082688471"/>
                    </a:ext>
                  </a:extLst>
                </a:gridCol>
              </a:tblGrid>
              <a:tr h="300424">
                <a:tc>
                  <a:txBody>
                    <a:bodyPr/>
                    <a:lstStyle/>
                    <a:p>
                      <a:r>
                        <a:rPr lang="de-DE" sz="1300" dirty="0"/>
                        <a:t>Storage Type</a:t>
                      </a:r>
                    </a:p>
                  </a:txBody>
                  <a:tcPr marL="74077" marR="74077" marT="37039" marB="37039" anchor="ctr"/>
                </a:tc>
                <a:tc>
                  <a:txBody>
                    <a:bodyPr/>
                    <a:lstStyle/>
                    <a:p>
                      <a:r>
                        <a:rPr lang="de-DE" sz="1300"/>
                        <a:t>Typical Dataset Range</a:t>
                      </a:r>
                    </a:p>
                  </a:txBody>
                  <a:tcPr marL="74077" marR="74077" marT="37039" marB="37039" anchor="ctr"/>
                </a:tc>
                <a:tc>
                  <a:txBody>
                    <a:bodyPr/>
                    <a:lstStyle/>
                    <a:p>
                      <a:r>
                        <a:rPr lang="de-DE" sz="1300" dirty="0"/>
                        <a:t>Use Case</a:t>
                      </a:r>
                    </a:p>
                  </a:txBody>
                  <a:tcPr marL="74077" marR="74077" marT="37039" marB="37039" anchor="ctr"/>
                </a:tc>
                <a:extLst>
                  <a:ext uri="{0D108BD9-81ED-4DB2-BD59-A6C34878D82A}">
                    <a16:rowId xmlns:a16="http://schemas.microsoft.com/office/drawing/2014/main" val="4286487563"/>
                  </a:ext>
                </a:extLst>
              </a:tr>
              <a:tr h="469155">
                <a:tc>
                  <a:txBody>
                    <a:bodyPr/>
                    <a:lstStyle/>
                    <a:p>
                      <a:r>
                        <a:rPr lang="de-DE" sz="1300" b="1"/>
                        <a:t>Laptop</a:t>
                      </a:r>
                      <a:endParaRPr lang="de-DE" sz="1300"/>
                    </a:p>
                  </a:txBody>
                  <a:tcPr marL="74077" marR="74077" marT="37039" marB="37039" anchor="ctr"/>
                </a:tc>
                <a:tc>
                  <a:txBody>
                    <a:bodyPr/>
                    <a:lstStyle/>
                    <a:p>
                      <a:r>
                        <a:rPr lang="de-DE" sz="1300" b="1"/>
                        <a:t>10 – 1,000 images</a:t>
                      </a:r>
                      <a:endParaRPr lang="de-DE" sz="1300"/>
                    </a:p>
                  </a:txBody>
                  <a:tcPr marL="74077" marR="74077" marT="37039" marB="37039" anchor="ctr"/>
                </a:tc>
                <a:tc>
                  <a:txBody>
                    <a:bodyPr/>
                    <a:lstStyle/>
                    <a:p>
                      <a:r>
                        <a:rPr lang="de-DE" sz="1300"/>
                        <a:t>Local experiments, quick previews</a:t>
                      </a:r>
                    </a:p>
                  </a:txBody>
                  <a:tcPr marL="74077" marR="74077" marT="37039" marB="37039" anchor="ctr"/>
                </a:tc>
                <a:extLst>
                  <a:ext uri="{0D108BD9-81ED-4DB2-BD59-A6C34878D82A}">
                    <a16:rowId xmlns:a16="http://schemas.microsoft.com/office/drawing/2014/main" val="2744558374"/>
                  </a:ext>
                </a:extLst>
              </a:tr>
              <a:tr h="469155">
                <a:tc>
                  <a:txBody>
                    <a:bodyPr/>
                    <a:lstStyle/>
                    <a:p>
                      <a:r>
                        <a:rPr lang="de-DE" sz="1300" b="1" dirty="0"/>
                        <a:t>External HDD</a:t>
                      </a:r>
                      <a:endParaRPr lang="de-DE" sz="1300" dirty="0"/>
                    </a:p>
                  </a:txBody>
                  <a:tcPr marL="74077" marR="74077" marT="37039" marB="37039" anchor="ctr"/>
                </a:tc>
                <a:tc>
                  <a:txBody>
                    <a:bodyPr/>
                    <a:lstStyle/>
                    <a:p>
                      <a:r>
                        <a:rPr lang="de-DE" sz="1300" b="1"/>
                        <a:t>1,000 – 30,000 images</a:t>
                      </a:r>
                      <a:endParaRPr lang="de-DE" sz="1300"/>
                    </a:p>
                  </a:txBody>
                  <a:tcPr marL="74077" marR="74077" marT="37039" marB="37039" anchor="ctr"/>
                </a:tc>
                <a:tc>
                  <a:txBody>
                    <a:bodyPr/>
                    <a:lstStyle/>
                    <a:p>
                      <a:r>
                        <a:rPr lang="de-DE" sz="1300"/>
                        <a:t>Archiving, manual browsing</a:t>
                      </a:r>
                    </a:p>
                  </a:txBody>
                  <a:tcPr marL="74077" marR="74077" marT="37039" marB="37039" anchor="ctr"/>
                </a:tc>
                <a:extLst>
                  <a:ext uri="{0D108BD9-81ED-4DB2-BD59-A6C34878D82A}">
                    <a16:rowId xmlns:a16="http://schemas.microsoft.com/office/drawing/2014/main" val="1149005944"/>
                  </a:ext>
                </a:extLst>
              </a:tr>
              <a:tr h="469155">
                <a:tc>
                  <a:txBody>
                    <a:bodyPr/>
                    <a:lstStyle/>
                    <a:p>
                      <a:r>
                        <a:rPr lang="de-DE" sz="1300" b="1"/>
                        <a:t>File Server</a:t>
                      </a:r>
                      <a:endParaRPr lang="de-DE" sz="1300"/>
                    </a:p>
                  </a:txBody>
                  <a:tcPr marL="74077" marR="74077" marT="37039" marB="37039" anchor="ctr"/>
                </a:tc>
                <a:tc>
                  <a:txBody>
                    <a:bodyPr/>
                    <a:lstStyle/>
                    <a:p>
                      <a:r>
                        <a:rPr lang="de-DE" sz="1300" b="1"/>
                        <a:t>30,000 – 500,000 images</a:t>
                      </a:r>
                      <a:endParaRPr lang="de-DE" sz="1300"/>
                    </a:p>
                  </a:txBody>
                  <a:tcPr marL="74077" marR="74077" marT="37039" marB="37039" anchor="ctr"/>
                </a:tc>
                <a:tc>
                  <a:txBody>
                    <a:bodyPr/>
                    <a:lstStyle/>
                    <a:p>
                      <a:r>
                        <a:rPr lang="de-DE" sz="1300" dirty="0" err="1"/>
                        <a:t>Shared</a:t>
                      </a:r>
                      <a:r>
                        <a:rPr lang="de-DE" sz="1300" dirty="0"/>
                        <a:t> </a:t>
                      </a:r>
                      <a:r>
                        <a:rPr lang="de-DE" sz="1300" dirty="0" err="1"/>
                        <a:t>access</a:t>
                      </a:r>
                      <a:r>
                        <a:rPr lang="de-DE" sz="1300" dirty="0"/>
                        <a:t>, </a:t>
                      </a:r>
                      <a:r>
                        <a:rPr lang="de-DE" sz="1300" dirty="0" err="1"/>
                        <a:t>project-wide</a:t>
                      </a:r>
                      <a:r>
                        <a:rPr lang="de-DE" sz="1300" dirty="0"/>
                        <a:t> </a:t>
                      </a:r>
                      <a:r>
                        <a:rPr lang="de-DE" sz="1300" dirty="0" err="1"/>
                        <a:t>datasets</a:t>
                      </a:r>
                      <a:endParaRPr lang="de-DE" sz="1300" dirty="0"/>
                    </a:p>
                  </a:txBody>
                  <a:tcPr marL="74077" marR="74077" marT="37039" marB="37039" anchor="ctr"/>
                </a:tc>
                <a:extLst>
                  <a:ext uri="{0D108BD9-81ED-4DB2-BD59-A6C34878D82A}">
                    <a16:rowId xmlns:a16="http://schemas.microsoft.com/office/drawing/2014/main" val="1060618227"/>
                  </a:ext>
                </a:extLst>
              </a:tr>
              <a:tr h="469155">
                <a:tc>
                  <a:txBody>
                    <a:bodyPr/>
                    <a:lstStyle/>
                    <a:p>
                      <a:r>
                        <a:rPr lang="de-DE" sz="1300" b="1"/>
                        <a:t>Dedicated Solution</a:t>
                      </a:r>
                      <a:endParaRPr lang="de-DE" sz="1300"/>
                    </a:p>
                  </a:txBody>
                  <a:tcPr marL="74077" marR="74077" marT="37039" marB="37039" anchor="ctr"/>
                </a:tc>
                <a:tc>
                  <a:txBody>
                    <a:bodyPr/>
                    <a:lstStyle/>
                    <a:p>
                      <a:r>
                        <a:rPr lang="de-DE" sz="1300" b="1"/>
                        <a:t>500,000 – 10+ million</a:t>
                      </a:r>
                      <a:endParaRPr lang="de-DE" sz="1300"/>
                    </a:p>
                  </a:txBody>
                  <a:tcPr marL="74077" marR="74077" marT="37039" marB="37039" anchor="ctr"/>
                </a:tc>
                <a:tc>
                  <a:txBody>
                    <a:bodyPr/>
                    <a:lstStyle/>
                    <a:p>
                      <a:r>
                        <a:rPr lang="de-DE" sz="1300" dirty="0"/>
                        <a:t>Large-</a:t>
                      </a:r>
                      <a:r>
                        <a:rPr lang="de-DE" sz="1300" dirty="0" err="1"/>
                        <a:t>scale</a:t>
                      </a:r>
                      <a:r>
                        <a:rPr lang="de-DE" sz="1300" dirty="0"/>
                        <a:t> </a:t>
                      </a:r>
                      <a:r>
                        <a:rPr lang="de-DE" sz="1300" dirty="0" err="1"/>
                        <a:t>research</a:t>
                      </a:r>
                      <a:r>
                        <a:rPr lang="de-DE" sz="1300" dirty="0"/>
                        <a:t>, </a:t>
                      </a:r>
                      <a:r>
                        <a:rPr lang="de-DE" sz="1300" dirty="0" err="1"/>
                        <a:t>searchable</a:t>
                      </a:r>
                      <a:r>
                        <a:rPr lang="de-DE" sz="1300" dirty="0"/>
                        <a:t> </a:t>
                      </a:r>
                      <a:r>
                        <a:rPr lang="de-DE" sz="1300" dirty="0" err="1"/>
                        <a:t>archives</a:t>
                      </a:r>
                      <a:endParaRPr lang="de-DE" sz="1300" dirty="0"/>
                    </a:p>
                  </a:txBody>
                  <a:tcPr marL="74077" marR="74077" marT="37039" marB="37039" anchor="ctr"/>
                </a:tc>
                <a:extLst>
                  <a:ext uri="{0D108BD9-81ED-4DB2-BD59-A6C34878D82A}">
                    <a16:rowId xmlns:a16="http://schemas.microsoft.com/office/drawing/2014/main" val="2214418032"/>
                  </a:ext>
                </a:extLst>
              </a:tr>
            </a:tbl>
          </a:graphicData>
        </a:graphic>
      </p:graphicFrame>
      <p:cxnSp>
        <p:nvCxnSpPr>
          <p:cNvPr id="48" name="Gerader Verbinder 47">
            <a:extLst>
              <a:ext uri="{FF2B5EF4-FFF2-40B4-BE49-F238E27FC236}">
                <a16:creationId xmlns:a16="http://schemas.microsoft.com/office/drawing/2014/main" id="{0FFD5946-214B-4DC6-B0AC-F8F68DDF0D50}"/>
              </a:ext>
            </a:extLst>
          </p:cNvPr>
          <p:cNvCxnSpPr>
            <a:cxnSpLocks/>
          </p:cNvCxnSpPr>
          <p:nvPr/>
        </p:nvCxnSpPr>
        <p:spPr>
          <a:xfrm flipH="1">
            <a:off x="540147" y="4122539"/>
            <a:ext cx="6408712" cy="0"/>
          </a:xfrm>
          <a:prstGeom prst="line">
            <a:avLst/>
          </a:prstGeom>
          <a:ln/>
        </p:spPr>
        <p:style>
          <a:lnRef idx="3">
            <a:schemeClr val="accent1"/>
          </a:lnRef>
          <a:fillRef idx="0">
            <a:schemeClr val="accent1"/>
          </a:fillRef>
          <a:effectRef idx="2">
            <a:schemeClr val="accent1"/>
          </a:effectRef>
          <a:fontRef idx="minor">
            <a:schemeClr val="tx1"/>
          </a:fontRef>
        </p:style>
      </p:cxnSp>
      <p:sp>
        <p:nvSpPr>
          <p:cNvPr id="50" name="Textfeld 49">
            <a:extLst>
              <a:ext uri="{FF2B5EF4-FFF2-40B4-BE49-F238E27FC236}">
                <a16:creationId xmlns:a16="http://schemas.microsoft.com/office/drawing/2014/main" id="{5A38A82F-9D88-4E10-9A92-7191895F2884}"/>
              </a:ext>
            </a:extLst>
          </p:cNvPr>
          <p:cNvSpPr txBox="1"/>
          <p:nvPr/>
        </p:nvSpPr>
        <p:spPr>
          <a:xfrm rot="21335946">
            <a:off x="7807468" y="4198886"/>
            <a:ext cx="4517583" cy="338554"/>
          </a:xfrm>
          <a:prstGeom prst="rect">
            <a:avLst/>
          </a:prstGeom>
          <a:noFill/>
        </p:spPr>
        <p:txBody>
          <a:bodyPr wrap="none" rtlCol="0">
            <a:spAutoFit/>
          </a:bodyPr>
          <a:lstStyle/>
          <a:p>
            <a:r>
              <a:rPr lang="en-US" sz="1600" dirty="0"/>
              <a:t>Storage Options by Dataset Size and Use Case</a:t>
            </a:r>
            <a:endParaRPr lang="de-DE" sz="1600" dirty="0"/>
          </a:p>
        </p:txBody>
      </p:sp>
      <p:sp>
        <p:nvSpPr>
          <p:cNvPr id="19" name="Inhaltsplatzhalter 2">
            <a:extLst>
              <a:ext uri="{FF2B5EF4-FFF2-40B4-BE49-F238E27FC236}">
                <a16:creationId xmlns:a16="http://schemas.microsoft.com/office/drawing/2014/main" id="{8BC92433-221E-466C-B3C6-B9A836C01545}"/>
              </a:ext>
            </a:extLst>
          </p:cNvPr>
          <p:cNvSpPr txBox="1">
            <a:spLocks/>
          </p:cNvSpPr>
          <p:nvPr/>
        </p:nvSpPr>
        <p:spPr bwMode="auto">
          <a:xfrm>
            <a:off x="7895986" y="1298001"/>
            <a:ext cx="4530244" cy="235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26041" tIns="63020" rIns="126041" bIns="63020" numCol="1" anchor="t" anchorCtr="0" compatLnSpc="1">
            <a:prstTxWarp prst="textNoShape">
              <a:avLst/>
            </a:prstTxWarp>
          </a:bodyPr>
          <a:lstStyle>
            <a:lvl1pPr marL="471488"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ea typeface="+mn-ea"/>
                <a:cs typeface="+mn-cs"/>
              </a:defRPr>
            </a:lvl1pPr>
            <a:lvl2pPr marL="1049338" indent="-419100"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2pPr>
            <a:lvl3pPr marL="1731963"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3pPr>
            <a:lvl4pPr marL="2362200" indent="-471488" algn="l" rtl="0" eaLnBrk="1" fontAlgn="base" hangingPunct="1">
              <a:spcBef>
                <a:spcPct val="20000"/>
              </a:spcBef>
              <a:spcAft>
                <a:spcPct val="0"/>
              </a:spcAft>
              <a:buClr>
                <a:srgbClr val="002658"/>
              </a:buClr>
              <a:buFont typeface="Wingdings" panose="05000000000000000000" pitchFamily="2" charset="2"/>
              <a:buChar char="§"/>
              <a:defRPr sz="2200">
                <a:solidFill>
                  <a:srgbClr val="4D4D4D"/>
                </a:solidFill>
                <a:latin typeface="+mn-lt"/>
              </a:defRPr>
            </a:lvl4pPr>
            <a:lvl5pPr marL="2992438" indent="-471488" algn="l" rtl="0" eaLnBrk="1" fontAlgn="base" hangingPunct="1">
              <a:spcBef>
                <a:spcPct val="20000"/>
              </a:spcBef>
              <a:spcAft>
                <a:spcPct val="0"/>
              </a:spcAft>
              <a:buClr>
                <a:srgbClr val="002658"/>
              </a:buClr>
              <a:buFont typeface="Wingdings" panose="05000000000000000000" pitchFamily="2" charset="2"/>
              <a:buChar char="§"/>
              <a:defRPr sz="2800">
                <a:solidFill>
                  <a:schemeClr val="tx1"/>
                </a:solidFill>
                <a:latin typeface="+mn-lt"/>
              </a:defRPr>
            </a:lvl5pPr>
            <a:lvl6pPr marL="3623676" indent="-472653" algn="l" rtl="0" eaLnBrk="1" fontAlgn="base" hangingPunct="1">
              <a:spcBef>
                <a:spcPct val="20000"/>
              </a:spcBef>
              <a:spcAft>
                <a:spcPct val="0"/>
              </a:spcAft>
              <a:buChar char="»"/>
              <a:defRPr>
                <a:solidFill>
                  <a:schemeClr val="tx1"/>
                </a:solidFill>
                <a:latin typeface="+mn-lt"/>
              </a:defRPr>
            </a:lvl6pPr>
            <a:lvl7pPr marL="4253880" indent="-472653" algn="l" rtl="0" eaLnBrk="1" fontAlgn="base" hangingPunct="1">
              <a:spcBef>
                <a:spcPct val="20000"/>
              </a:spcBef>
              <a:spcAft>
                <a:spcPct val="0"/>
              </a:spcAft>
              <a:buChar char="»"/>
              <a:defRPr>
                <a:solidFill>
                  <a:schemeClr val="tx1"/>
                </a:solidFill>
                <a:latin typeface="+mn-lt"/>
              </a:defRPr>
            </a:lvl7pPr>
            <a:lvl8pPr marL="4884085" indent="-472653" algn="l" rtl="0" eaLnBrk="1" fontAlgn="base" hangingPunct="1">
              <a:spcBef>
                <a:spcPct val="20000"/>
              </a:spcBef>
              <a:spcAft>
                <a:spcPct val="0"/>
              </a:spcAft>
              <a:buChar char="»"/>
              <a:defRPr>
                <a:solidFill>
                  <a:schemeClr val="tx1"/>
                </a:solidFill>
                <a:latin typeface="+mn-lt"/>
              </a:defRPr>
            </a:lvl8pPr>
            <a:lvl9pPr marL="5514289" indent="-472653" algn="l" rtl="0" eaLnBrk="1" fontAlgn="base" hangingPunct="1">
              <a:spcBef>
                <a:spcPct val="20000"/>
              </a:spcBef>
              <a:spcAft>
                <a:spcPct val="0"/>
              </a:spcAft>
              <a:buChar char="»"/>
              <a:defRPr>
                <a:solidFill>
                  <a:schemeClr val="tx1"/>
                </a:solidFill>
                <a:latin typeface="+mn-lt"/>
              </a:defRPr>
            </a:lvl9pPr>
          </a:lstStyle>
          <a:p>
            <a:pPr marL="0" indent="0">
              <a:buFont typeface="Wingdings" panose="05000000000000000000" pitchFamily="2" charset="2"/>
              <a:buNone/>
            </a:pPr>
            <a:r>
              <a:rPr lang="en-US" sz="1800" kern="0" dirty="0"/>
              <a:t>Scalability of Image Dataset Storage:</a:t>
            </a:r>
          </a:p>
          <a:p>
            <a:r>
              <a:rPr lang="en-US" sz="1800" kern="0" dirty="0"/>
              <a:t>Storage should scale with dataset size and complexity  </a:t>
            </a:r>
          </a:p>
          <a:p>
            <a:r>
              <a:rPr lang="en-US" sz="1800" kern="0" dirty="0"/>
              <a:t>Metadata systems already help — even for single sets  </a:t>
            </a:r>
          </a:p>
          <a:p>
            <a:r>
              <a:rPr lang="en-US" sz="1800" kern="0" dirty="0"/>
              <a:t>Folder structures remain the most common solution</a:t>
            </a:r>
          </a:p>
        </p:txBody>
      </p:sp>
      <p:sp>
        <p:nvSpPr>
          <p:cNvPr id="21" name="Textfeld 20">
            <a:extLst>
              <a:ext uri="{FF2B5EF4-FFF2-40B4-BE49-F238E27FC236}">
                <a16:creationId xmlns:a16="http://schemas.microsoft.com/office/drawing/2014/main" id="{A028397A-7228-497B-8A6B-EBDA1C20D6D4}"/>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accent1"/>
                </a:solidFill>
              </a:rPr>
              <a:t>🔵</a:t>
            </a:r>
            <a:r>
              <a:rPr lang="de-DE" sz="1100" dirty="0">
                <a:solidFill>
                  <a:schemeClr val="tx1">
                    <a:lumMod val="65000"/>
                    <a:lumOff val="35000"/>
                  </a:schemeClr>
                </a:solidFill>
              </a:rPr>
              <a:t> Challenge   ⚪ BLITZ   ⚪ WOLKE   ⚪ Outlook</a:t>
            </a:r>
          </a:p>
        </p:txBody>
      </p:sp>
    </p:spTree>
    <p:extLst>
      <p:ext uri="{BB962C8B-B14F-4D97-AF65-F5344CB8AC3E}">
        <p14:creationId xmlns:p14="http://schemas.microsoft.com/office/powerpoint/2010/main" val="2036225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4712D-0A90-498E-8209-9ABA58DD4F99}"/>
              </a:ext>
            </a:extLst>
          </p:cNvPr>
          <p:cNvSpPr>
            <a:spLocks noGrp="1"/>
          </p:cNvSpPr>
          <p:nvPr>
            <p:ph type="title"/>
          </p:nvPr>
        </p:nvSpPr>
        <p:spPr/>
        <p:txBody>
          <a:bodyPr/>
          <a:lstStyle/>
          <a:p>
            <a:r>
              <a:rPr lang="en-US" dirty="0"/>
              <a:t>How People Explore Image Data Today</a:t>
            </a:r>
            <a:endParaRPr lang="de-DE" dirty="0"/>
          </a:p>
        </p:txBody>
      </p:sp>
      <p:sp>
        <p:nvSpPr>
          <p:cNvPr id="4" name="Foliennummernplatzhalter 3">
            <a:extLst>
              <a:ext uri="{FF2B5EF4-FFF2-40B4-BE49-F238E27FC236}">
                <a16:creationId xmlns:a16="http://schemas.microsoft.com/office/drawing/2014/main" id="{788FDDC4-877A-4956-83C9-72F6BECA7AE4}"/>
              </a:ext>
            </a:extLst>
          </p:cNvPr>
          <p:cNvSpPr>
            <a:spLocks noGrp="1"/>
          </p:cNvSpPr>
          <p:nvPr>
            <p:ph type="sldNum" sz="quarter" idx="11"/>
          </p:nvPr>
        </p:nvSpPr>
        <p:spPr/>
        <p:txBody>
          <a:bodyPr/>
          <a:lstStyle/>
          <a:p>
            <a:pPr>
              <a:defRPr/>
            </a:pPr>
            <a:fld id="{5DBCCA34-0DF8-4FD2-9DD5-240F7ED851AC}" type="slidenum">
              <a:rPr lang="de-DE" altLang="de-DE" smtClean="0"/>
              <a:pPr>
                <a:defRPr/>
              </a:pPr>
              <a:t>6</a:t>
            </a:fld>
            <a:endParaRPr lang="de-DE" altLang="de-DE" dirty="0"/>
          </a:p>
        </p:txBody>
      </p:sp>
      <p:sp>
        <p:nvSpPr>
          <p:cNvPr id="6" name="Inhaltsplatzhalter 5">
            <a:extLst>
              <a:ext uri="{FF2B5EF4-FFF2-40B4-BE49-F238E27FC236}">
                <a16:creationId xmlns:a16="http://schemas.microsoft.com/office/drawing/2014/main" id="{ACA27CEA-8AC5-4824-B4EB-B917BC46C460}"/>
              </a:ext>
            </a:extLst>
          </p:cNvPr>
          <p:cNvSpPr>
            <a:spLocks noGrp="1"/>
          </p:cNvSpPr>
          <p:nvPr>
            <p:ph idx="1"/>
          </p:nvPr>
        </p:nvSpPr>
        <p:spPr>
          <a:xfrm>
            <a:off x="708876" y="1398668"/>
            <a:ext cx="6696868" cy="3206223"/>
          </a:xfrm>
        </p:spPr>
        <p:txBody>
          <a:bodyPr/>
          <a:lstStyle/>
          <a:p>
            <a:r>
              <a:rPr lang="en-US" dirty="0">
                <a:solidFill>
                  <a:schemeClr val="bg1">
                    <a:lumMod val="85000"/>
                  </a:schemeClr>
                </a:solidFill>
              </a:rPr>
              <a:t>Massive volume of data</a:t>
            </a:r>
          </a:p>
          <a:p>
            <a:r>
              <a:rPr lang="en-US" dirty="0">
                <a:solidFill>
                  <a:schemeClr val="bg1">
                    <a:lumMod val="85000"/>
                  </a:schemeClr>
                </a:solidFill>
              </a:rPr>
              <a:t>Limited resources for handling large image datasets (computing as well as storage)</a:t>
            </a:r>
          </a:p>
          <a:p>
            <a:r>
              <a:rPr lang="en-US" dirty="0">
                <a:solidFill>
                  <a:schemeClr val="tx1">
                    <a:lumMod val="75000"/>
                    <a:lumOff val="25000"/>
                  </a:schemeClr>
                </a:solidFill>
              </a:rPr>
              <a:t>Effective preselection and filtering methods</a:t>
            </a:r>
          </a:p>
          <a:p>
            <a:r>
              <a:rPr lang="en-US" dirty="0">
                <a:solidFill>
                  <a:schemeClr val="tx1">
                    <a:lumMod val="75000"/>
                    <a:lumOff val="25000"/>
                  </a:schemeClr>
                </a:solidFill>
              </a:rPr>
              <a:t>Efficient visualization and analysis of metadata</a:t>
            </a:r>
          </a:p>
          <a:p>
            <a:r>
              <a:rPr lang="en-US" dirty="0">
                <a:solidFill>
                  <a:schemeClr val="tx1">
                    <a:lumMod val="75000"/>
                    <a:lumOff val="25000"/>
                  </a:schemeClr>
                </a:solidFill>
              </a:rPr>
              <a:t>Interactivity and user-friendly interfaces</a:t>
            </a:r>
            <a:endParaRPr lang="de-DE" dirty="0">
              <a:solidFill>
                <a:schemeClr val="tx1">
                  <a:lumMod val="75000"/>
                  <a:lumOff val="25000"/>
                </a:schemeClr>
              </a:solidFill>
            </a:endParaRPr>
          </a:p>
        </p:txBody>
      </p:sp>
      <p:cxnSp>
        <p:nvCxnSpPr>
          <p:cNvPr id="8" name="Gerader Verbinder 7">
            <a:extLst>
              <a:ext uri="{FF2B5EF4-FFF2-40B4-BE49-F238E27FC236}">
                <a16:creationId xmlns:a16="http://schemas.microsoft.com/office/drawing/2014/main" id="{9A3840A4-5B6D-4161-B1D9-44BAB768F64D}"/>
              </a:ext>
            </a:extLst>
          </p:cNvPr>
          <p:cNvCxnSpPr>
            <a:cxnSpLocks/>
          </p:cNvCxnSpPr>
          <p:nvPr/>
        </p:nvCxnSpPr>
        <p:spPr>
          <a:xfrm flipH="1">
            <a:off x="612155" y="4266555"/>
            <a:ext cx="6589909" cy="0"/>
          </a:xfrm>
          <a:prstGeom prst="line">
            <a:avLst/>
          </a:prstGeom>
          <a:ln/>
        </p:spPr>
        <p:style>
          <a:lnRef idx="3">
            <a:schemeClr val="accent1"/>
          </a:lnRef>
          <a:fillRef idx="0">
            <a:schemeClr val="accent1"/>
          </a:fillRef>
          <a:effectRef idx="2">
            <a:schemeClr val="accent1"/>
          </a:effectRef>
          <a:fontRef idx="minor">
            <a:schemeClr val="tx1"/>
          </a:fontRef>
        </p:style>
      </p:cxnSp>
      <p:pic>
        <p:nvPicPr>
          <p:cNvPr id="1028" name="Picture 4">
            <a:extLst>
              <a:ext uri="{FF2B5EF4-FFF2-40B4-BE49-F238E27FC236}">
                <a16:creationId xmlns:a16="http://schemas.microsoft.com/office/drawing/2014/main" id="{511B521E-EF83-47EF-B047-5A31E73CF1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0142" y="4568309"/>
            <a:ext cx="802109" cy="8021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me | Open Microscopy Environment (OME)">
            <a:extLst>
              <a:ext uri="{FF2B5EF4-FFF2-40B4-BE49-F238E27FC236}">
                <a16:creationId xmlns:a16="http://schemas.microsoft.com/office/drawing/2014/main" id="{BA4E9C89-97B2-4A08-ACD5-302E0E94F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047" y="6012640"/>
            <a:ext cx="2701477" cy="4728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90F12A7D-9DE3-4CBF-8691-DB6AD3C8385A}"/>
              </a:ext>
            </a:extLst>
          </p:cNvPr>
          <p:cNvSpPr txBox="1"/>
          <p:nvPr/>
        </p:nvSpPr>
        <p:spPr>
          <a:xfrm>
            <a:off x="295051" y="4813849"/>
            <a:ext cx="1544012" cy="369332"/>
          </a:xfrm>
          <a:prstGeom prst="rect">
            <a:avLst/>
          </a:prstGeom>
          <a:noFill/>
        </p:spPr>
        <p:txBody>
          <a:bodyPr wrap="none" rtlCol="0">
            <a:spAutoFit/>
          </a:bodyPr>
          <a:lstStyle/>
          <a:p>
            <a:r>
              <a:rPr lang="de-DE" dirty="0"/>
              <a:t>File Explorer:</a:t>
            </a:r>
          </a:p>
        </p:txBody>
      </p:sp>
      <p:sp>
        <p:nvSpPr>
          <p:cNvPr id="21" name="Textfeld 20">
            <a:extLst>
              <a:ext uri="{FF2B5EF4-FFF2-40B4-BE49-F238E27FC236}">
                <a16:creationId xmlns:a16="http://schemas.microsoft.com/office/drawing/2014/main" id="{4E8195AB-0E87-4DC0-A256-4EC7624B9A1E}"/>
              </a:ext>
            </a:extLst>
          </p:cNvPr>
          <p:cNvSpPr txBox="1"/>
          <p:nvPr/>
        </p:nvSpPr>
        <p:spPr>
          <a:xfrm>
            <a:off x="7616436" y="1098203"/>
            <a:ext cx="2903424" cy="369332"/>
          </a:xfrm>
          <a:prstGeom prst="rect">
            <a:avLst/>
          </a:prstGeom>
          <a:noFill/>
        </p:spPr>
        <p:txBody>
          <a:bodyPr wrap="none" rtlCol="0">
            <a:spAutoFit/>
          </a:bodyPr>
          <a:lstStyle/>
          <a:p>
            <a:r>
              <a:rPr lang="de-DE" dirty="0"/>
              <a:t>Traditional Image Viewers:</a:t>
            </a:r>
          </a:p>
        </p:txBody>
      </p:sp>
      <p:sp>
        <p:nvSpPr>
          <p:cNvPr id="22" name="Textfeld 21">
            <a:extLst>
              <a:ext uri="{FF2B5EF4-FFF2-40B4-BE49-F238E27FC236}">
                <a16:creationId xmlns:a16="http://schemas.microsoft.com/office/drawing/2014/main" id="{13C641C0-167A-4918-ADDF-C497371F86E5}"/>
              </a:ext>
            </a:extLst>
          </p:cNvPr>
          <p:cNvSpPr txBox="1"/>
          <p:nvPr/>
        </p:nvSpPr>
        <p:spPr>
          <a:xfrm>
            <a:off x="295051" y="5879750"/>
            <a:ext cx="1236236" cy="369332"/>
          </a:xfrm>
          <a:prstGeom prst="rect">
            <a:avLst/>
          </a:prstGeom>
          <a:noFill/>
        </p:spPr>
        <p:txBody>
          <a:bodyPr wrap="none" rtlCol="0">
            <a:spAutoFit/>
          </a:bodyPr>
          <a:lstStyle/>
          <a:p>
            <a:r>
              <a:rPr lang="de-DE" dirty="0"/>
              <a:t>Database:</a:t>
            </a:r>
          </a:p>
        </p:txBody>
      </p:sp>
      <p:cxnSp>
        <p:nvCxnSpPr>
          <p:cNvPr id="24" name="Gerader Verbinder 23">
            <a:extLst>
              <a:ext uri="{FF2B5EF4-FFF2-40B4-BE49-F238E27FC236}">
                <a16:creationId xmlns:a16="http://schemas.microsoft.com/office/drawing/2014/main" id="{3FB1B37A-0A4A-40BD-9F6F-2502254E1D8D}"/>
              </a:ext>
            </a:extLst>
          </p:cNvPr>
          <p:cNvCxnSpPr>
            <a:cxnSpLocks/>
          </p:cNvCxnSpPr>
          <p:nvPr/>
        </p:nvCxnSpPr>
        <p:spPr>
          <a:xfrm flipH="1">
            <a:off x="612155" y="5706715"/>
            <a:ext cx="658991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5" name="Gerader Verbinder 24">
            <a:extLst>
              <a:ext uri="{FF2B5EF4-FFF2-40B4-BE49-F238E27FC236}">
                <a16:creationId xmlns:a16="http://schemas.microsoft.com/office/drawing/2014/main" id="{F9F25239-7177-4C14-959F-D4F19A0F4642}"/>
              </a:ext>
            </a:extLst>
          </p:cNvPr>
          <p:cNvCxnSpPr>
            <a:cxnSpLocks/>
          </p:cNvCxnSpPr>
          <p:nvPr/>
        </p:nvCxnSpPr>
        <p:spPr>
          <a:xfrm flipV="1">
            <a:off x="7423991" y="1278235"/>
            <a:ext cx="0" cy="5652616"/>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4" name="Gerader Verbinder 33">
            <a:extLst>
              <a:ext uri="{FF2B5EF4-FFF2-40B4-BE49-F238E27FC236}">
                <a16:creationId xmlns:a16="http://schemas.microsoft.com/office/drawing/2014/main" id="{BF183E6E-35AD-4471-B7E1-4EDC3855619A}"/>
              </a:ext>
            </a:extLst>
          </p:cNvPr>
          <p:cNvCxnSpPr>
            <a:cxnSpLocks/>
          </p:cNvCxnSpPr>
          <p:nvPr/>
        </p:nvCxnSpPr>
        <p:spPr>
          <a:xfrm flipH="1">
            <a:off x="7616127" y="4038491"/>
            <a:ext cx="4793928" cy="12040"/>
          </a:xfrm>
          <a:prstGeom prst="line">
            <a:avLst/>
          </a:prstGeom>
          <a:ln/>
        </p:spPr>
        <p:style>
          <a:lnRef idx="3">
            <a:schemeClr val="accent1"/>
          </a:lnRef>
          <a:fillRef idx="0">
            <a:schemeClr val="accent1"/>
          </a:fillRef>
          <a:effectRef idx="2">
            <a:schemeClr val="accent1"/>
          </a:effectRef>
          <a:fontRef idx="minor">
            <a:schemeClr val="tx1"/>
          </a:fontRef>
        </p:style>
      </p:cxnSp>
      <p:pic>
        <p:nvPicPr>
          <p:cNvPr id="20" name="Picture 2">
            <a:extLst>
              <a:ext uri="{FF2B5EF4-FFF2-40B4-BE49-F238E27FC236}">
                <a16:creationId xmlns:a16="http://schemas.microsoft.com/office/drawing/2014/main" id="{A3CF554E-F975-4183-A9C2-F9D8BB0E40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56645" y="1467527"/>
            <a:ext cx="546300" cy="543873"/>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7" name="Picture 2" descr="ImageJ Logo">
            <a:extLst>
              <a:ext uri="{FF2B5EF4-FFF2-40B4-BE49-F238E27FC236}">
                <a16:creationId xmlns:a16="http://schemas.microsoft.com/office/drawing/2014/main" id="{A59BB912-91B0-4C17-97B5-D54975948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9079" y="1467527"/>
            <a:ext cx="554593" cy="554593"/>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2F63EA81-861C-45EA-95CF-424EF8937B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5644" y="3137825"/>
            <a:ext cx="552625" cy="520118"/>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BAAD44F2-6D4F-4C5E-B370-E3858D7856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3146" y="2825632"/>
            <a:ext cx="884331" cy="832311"/>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30" name="Textfeld 29">
            <a:extLst>
              <a:ext uri="{FF2B5EF4-FFF2-40B4-BE49-F238E27FC236}">
                <a16:creationId xmlns:a16="http://schemas.microsoft.com/office/drawing/2014/main" id="{6D9F8842-E563-4AED-ADC6-F6A27D0F9538}"/>
              </a:ext>
            </a:extLst>
          </p:cNvPr>
          <p:cNvSpPr txBox="1"/>
          <p:nvPr/>
        </p:nvSpPr>
        <p:spPr>
          <a:xfrm>
            <a:off x="11023593" y="2066187"/>
            <a:ext cx="1142300" cy="369332"/>
          </a:xfrm>
          <a:prstGeom prst="rect">
            <a:avLst/>
          </a:prstGeom>
          <a:noFill/>
        </p:spPr>
        <p:txBody>
          <a:bodyPr wrap="none" rtlCol="0">
            <a:spAutoFit/>
          </a:bodyPr>
          <a:lstStyle/>
          <a:p>
            <a:r>
              <a:rPr lang="de-DE" dirty="0">
                <a:solidFill>
                  <a:schemeClr val="bg1">
                    <a:lumMod val="50000"/>
                  </a:schemeClr>
                </a:solidFill>
              </a:rPr>
              <a:t>IrfanView</a:t>
            </a:r>
          </a:p>
        </p:txBody>
      </p:sp>
      <p:sp>
        <p:nvSpPr>
          <p:cNvPr id="31" name="Textfeld 30">
            <a:extLst>
              <a:ext uri="{FF2B5EF4-FFF2-40B4-BE49-F238E27FC236}">
                <a16:creationId xmlns:a16="http://schemas.microsoft.com/office/drawing/2014/main" id="{246AB260-D6A7-407D-AB58-87AF8F603540}"/>
              </a:ext>
            </a:extLst>
          </p:cNvPr>
          <p:cNvSpPr txBox="1"/>
          <p:nvPr/>
        </p:nvSpPr>
        <p:spPr>
          <a:xfrm>
            <a:off x="9834568" y="2050401"/>
            <a:ext cx="941283" cy="369332"/>
          </a:xfrm>
          <a:prstGeom prst="rect">
            <a:avLst/>
          </a:prstGeom>
          <a:noFill/>
        </p:spPr>
        <p:txBody>
          <a:bodyPr wrap="none" rtlCol="0">
            <a:spAutoFit/>
          </a:bodyPr>
          <a:lstStyle/>
          <a:p>
            <a:r>
              <a:rPr lang="de-DE" dirty="0" err="1">
                <a:solidFill>
                  <a:schemeClr val="bg1">
                    <a:lumMod val="50000"/>
                  </a:schemeClr>
                </a:solidFill>
              </a:rPr>
              <a:t>ImageJ</a:t>
            </a:r>
            <a:endParaRPr lang="de-DE" dirty="0">
              <a:solidFill>
                <a:schemeClr val="bg1">
                  <a:lumMod val="50000"/>
                </a:schemeClr>
              </a:solidFill>
            </a:endParaRPr>
          </a:p>
        </p:txBody>
      </p:sp>
      <p:cxnSp>
        <p:nvCxnSpPr>
          <p:cNvPr id="32" name="Gerader Verbinder 31">
            <a:extLst>
              <a:ext uri="{FF2B5EF4-FFF2-40B4-BE49-F238E27FC236}">
                <a16:creationId xmlns:a16="http://schemas.microsoft.com/office/drawing/2014/main" id="{A9985F6C-FF3B-4F4D-85B5-B04238B8D722}"/>
              </a:ext>
            </a:extLst>
          </p:cNvPr>
          <p:cNvCxnSpPr>
            <a:cxnSpLocks/>
          </p:cNvCxnSpPr>
          <p:nvPr/>
        </p:nvCxnSpPr>
        <p:spPr>
          <a:xfrm flipH="1" flipV="1">
            <a:off x="7584019" y="2519048"/>
            <a:ext cx="4826036" cy="7134"/>
          </a:xfrm>
          <a:prstGeom prst="line">
            <a:avLst/>
          </a:prstGeom>
          <a:ln/>
        </p:spPr>
        <p:style>
          <a:lnRef idx="3">
            <a:schemeClr val="accent1"/>
          </a:lnRef>
          <a:fillRef idx="0">
            <a:schemeClr val="accent1"/>
          </a:fillRef>
          <a:effectRef idx="2">
            <a:schemeClr val="accent1"/>
          </a:effectRef>
          <a:fontRef idx="minor">
            <a:schemeClr val="tx1"/>
          </a:fontRef>
        </p:style>
      </p:cxnSp>
      <p:sp>
        <p:nvSpPr>
          <p:cNvPr id="33" name="Textfeld 32">
            <a:extLst>
              <a:ext uri="{FF2B5EF4-FFF2-40B4-BE49-F238E27FC236}">
                <a16:creationId xmlns:a16="http://schemas.microsoft.com/office/drawing/2014/main" id="{1BFCBA08-66D3-4B5C-83D8-D5ACD24C3CD8}"/>
              </a:ext>
            </a:extLst>
          </p:cNvPr>
          <p:cNvSpPr txBox="1"/>
          <p:nvPr/>
        </p:nvSpPr>
        <p:spPr>
          <a:xfrm>
            <a:off x="7616436" y="2526182"/>
            <a:ext cx="2762295" cy="369332"/>
          </a:xfrm>
          <a:prstGeom prst="rect">
            <a:avLst/>
          </a:prstGeom>
          <a:noFill/>
        </p:spPr>
        <p:txBody>
          <a:bodyPr wrap="none" rtlCol="0">
            <a:spAutoFit/>
          </a:bodyPr>
          <a:lstStyle/>
          <a:p>
            <a:r>
              <a:rPr lang="de-DE" dirty="0" err="1"/>
              <a:t>Programmatic</a:t>
            </a:r>
            <a:r>
              <a:rPr lang="de-DE" dirty="0"/>
              <a:t> Interfaces:</a:t>
            </a:r>
          </a:p>
        </p:txBody>
      </p:sp>
      <p:sp>
        <p:nvSpPr>
          <p:cNvPr id="36" name="Textfeld 35">
            <a:extLst>
              <a:ext uri="{FF2B5EF4-FFF2-40B4-BE49-F238E27FC236}">
                <a16:creationId xmlns:a16="http://schemas.microsoft.com/office/drawing/2014/main" id="{55E45CF5-6B5D-4A8C-BA74-F0E9F4298851}"/>
              </a:ext>
            </a:extLst>
          </p:cNvPr>
          <p:cNvSpPr txBox="1"/>
          <p:nvPr/>
        </p:nvSpPr>
        <p:spPr>
          <a:xfrm>
            <a:off x="11093146" y="3667504"/>
            <a:ext cx="877163" cy="369332"/>
          </a:xfrm>
          <a:prstGeom prst="rect">
            <a:avLst/>
          </a:prstGeom>
          <a:noFill/>
        </p:spPr>
        <p:txBody>
          <a:bodyPr wrap="none" rtlCol="0">
            <a:spAutoFit/>
          </a:bodyPr>
          <a:lstStyle/>
          <a:p>
            <a:r>
              <a:rPr lang="de-DE" dirty="0" err="1">
                <a:solidFill>
                  <a:schemeClr val="bg1">
                    <a:lumMod val="50000"/>
                  </a:schemeClr>
                </a:solidFill>
              </a:rPr>
              <a:t>Matlab</a:t>
            </a:r>
            <a:endParaRPr lang="de-DE" dirty="0">
              <a:solidFill>
                <a:schemeClr val="bg1">
                  <a:lumMod val="50000"/>
                </a:schemeClr>
              </a:solidFill>
            </a:endParaRPr>
          </a:p>
        </p:txBody>
      </p:sp>
      <p:sp>
        <p:nvSpPr>
          <p:cNvPr id="37" name="Textfeld 36">
            <a:extLst>
              <a:ext uri="{FF2B5EF4-FFF2-40B4-BE49-F238E27FC236}">
                <a16:creationId xmlns:a16="http://schemas.microsoft.com/office/drawing/2014/main" id="{DEE39CBA-0C2D-4FC0-B823-111860C66E27}"/>
              </a:ext>
            </a:extLst>
          </p:cNvPr>
          <p:cNvSpPr txBox="1"/>
          <p:nvPr/>
        </p:nvSpPr>
        <p:spPr>
          <a:xfrm>
            <a:off x="9939923" y="3667504"/>
            <a:ext cx="902811" cy="369332"/>
          </a:xfrm>
          <a:prstGeom prst="rect">
            <a:avLst/>
          </a:prstGeom>
          <a:noFill/>
        </p:spPr>
        <p:txBody>
          <a:bodyPr wrap="none" rtlCol="0">
            <a:spAutoFit/>
          </a:bodyPr>
          <a:lstStyle/>
          <a:p>
            <a:r>
              <a:rPr lang="de-DE" dirty="0">
                <a:solidFill>
                  <a:schemeClr val="bg1">
                    <a:lumMod val="50000"/>
                  </a:schemeClr>
                </a:solidFill>
              </a:rPr>
              <a:t>Python</a:t>
            </a:r>
          </a:p>
        </p:txBody>
      </p:sp>
      <p:pic>
        <p:nvPicPr>
          <p:cNvPr id="2054" name="Picture 6" descr="Finder (Mac) – Wikipedia">
            <a:extLst>
              <a:ext uri="{FF2B5EF4-FFF2-40B4-BE49-F238E27FC236}">
                <a16:creationId xmlns:a16="http://schemas.microsoft.com/office/drawing/2014/main" id="{C660F131-9274-4AC8-8AD4-E2B0665020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95984" y="4623164"/>
            <a:ext cx="771217" cy="7258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laces folder ubuntu Icon | FS Ubuntu ...">
            <a:extLst>
              <a:ext uri="{FF2B5EF4-FFF2-40B4-BE49-F238E27FC236}">
                <a16:creationId xmlns:a16="http://schemas.microsoft.com/office/drawing/2014/main" id="{7D5DA1DA-9B76-49E2-A97E-92F971495EB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95693" y="4522316"/>
            <a:ext cx="927545" cy="927545"/>
          </a:xfrm>
          <a:prstGeom prst="rect">
            <a:avLst/>
          </a:prstGeom>
          <a:noFill/>
          <a:extLst>
            <a:ext uri="{909E8E84-426E-40DD-AFC4-6F175D3DCCD1}">
              <a14:hiddenFill xmlns:a14="http://schemas.microsoft.com/office/drawing/2010/main">
                <a:solidFill>
                  <a:srgbClr val="FFFFFF"/>
                </a:solidFill>
              </a14:hiddenFill>
            </a:ext>
          </a:extLst>
        </p:spPr>
      </p:pic>
      <p:sp>
        <p:nvSpPr>
          <p:cNvPr id="39" name="Textfeld 38">
            <a:extLst>
              <a:ext uri="{FF2B5EF4-FFF2-40B4-BE49-F238E27FC236}">
                <a16:creationId xmlns:a16="http://schemas.microsoft.com/office/drawing/2014/main" id="{5438283A-215E-4C54-9C18-5A097C066A27}"/>
              </a:ext>
            </a:extLst>
          </p:cNvPr>
          <p:cNvSpPr txBox="1"/>
          <p:nvPr/>
        </p:nvSpPr>
        <p:spPr>
          <a:xfrm>
            <a:off x="3100786" y="5304104"/>
            <a:ext cx="1120820" cy="369332"/>
          </a:xfrm>
          <a:prstGeom prst="rect">
            <a:avLst/>
          </a:prstGeom>
          <a:noFill/>
        </p:spPr>
        <p:txBody>
          <a:bodyPr wrap="none" rtlCol="0">
            <a:spAutoFit/>
          </a:bodyPr>
          <a:lstStyle/>
          <a:p>
            <a:r>
              <a:rPr lang="de-DE" dirty="0">
                <a:solidFill>
                  <a:schemeClr val="bg1">
                    <a:lumMod val="50000"/>
                  </a:schemeClr>
                </a:solidFill>
              </a:rPr>
              <a:t>Windows</a:t>
            </a:r>
          </a:p>
        </p:txBody>
      </p:sp>
      <p:sp>
        <p:nvSpPr>
          <p:cNvPr id="40" name="Textfeld 39">
            <a:extLst>
              <a:ext uri="{FF2B5EF4-FFF2-40B4-BE49-F238E27FC236}">
                <a16:creationId xmlns:a16="http://schemas.microsoft.com/office/drawing/2014/main" id="{0DAF3860-5984-4C46-A8AC-11E9CDF87B0F}"/>
              </a:ext>
            </a:extLst>
          </p:cNvPr>
          <p:cNvSpPr txBox="1"/>
          <p:nvPr/>
        </p:nvSpPr>
        <p:spPr>
          <a:xfrm>
            <a:off x="4773781" y="5298729"/>
            <a:ext cx="620683" cy="369332"/>
          </a:xfrm>
          <a:prstGeom prst="rect">
            <a:avLst/>
          </a:prstGeom>
          <a:noFill/>
        </p:spPr>
        <p:txBody>
          <a:bodyPr wrap="none" rtlCol="0">
            <a:spAutoFit/>
          </a:bodyPr>
          <a:lstStyle/>
          <a:p>
            <a:r>
              <a:rPr lang="de-DE" dirty="0">
                <a:solidFill>
                  <a:schemeClr val="bg1">
                    <a:lumMod val="50000"/>
                  </a:schemeClr>
                </a:solidFill>
              </a:rPr>
              <a:t>Mac</a:t>
            </a:r>
          </a:p>
        </p:txBody>
      </p:sp>
      <p:sp>
        <p:nvSpPr>
          <p:cNvPr id="41" name="Textfeld 40">
            <a:extLst>
              <a:ext uri="{FF2B5EF4-FFF2-40B4-BE49-F238E27FC236}">
                <a16:creationId xmlns:a16="http://schemas.microsoft.com/office/drawing/2014/main" id="{FE28A3C7-39DE-47C5-B71C-D34EEEC369CF}"/>
              </a:ext>
            </a:extLst>
          </p:cNvPr>
          <p:cNvSpPr txBox="1"/>
          <p:nvPr/>
        </p:nvSpPr>
        <p:spPr>
          <a:xfrm>
            <a:off x="6095235" y="5284449"/>
            <a:ext cx="928459" cy="369332"/>
          </a:xfrm>
          <a:prstGeom prst="rect">
            <a:avLst/>
          </a:prstGeom>
          <a:noFill/>
        </p:spPr>
        <p:txBody>
          <a:bodyPr wrap="none" rtlCol="0">
            <a:spAutoFit/>
          </a:bodyPr>
          <a:lstStyle/>
          <a:p>
            <a:r>
              <a:rPr lang="de-DE" dirty="0">
                <a:solidFill>
                  <a:schemeClr val="bg1">
                    <a:lumMod val="50000"/>
                  </a:schemeClr>
                </a:solidFill>
              </a:rPr>
              <a:t>Ubuntu</a:t>
            </a:r>
          </a:p>
        </p:txBody>
      </p:sp>
      <p:pic>
        <p:nvPicPr>
          <p:cNvPr id="2060" name="Picture 12">
            <a:extLst>
              <a:ext uri="{FF2B5EF4-FFF2-40B4-BE49-F238E27FC236}">
                <a16:creationId xmlns:a16="http://schemas.microsoft.com/office/drawing/2014/main" id="{A8DF8401-D810-4BF7-B128-587A69C288E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25598" y="5888372"/>
            <a:ext cx="682440" cy="682440"/>
          </a:xfrm>
          <a:prstGeom prst="rect">
            <a:avLst/>
          </a:prstGeom>
          <a:noFill/>
          <a:extLst>
            <a:ext uri="{909E8E84-426E-40DD-AFC4-6F175D3DCCD1}">
              <a14:hiddenFill xmlns:a14="http://schemas.microsoft.com/office/drawing/2010/main">
                <a:solidFill>
                  <a:srgbClr val="FFFFFF"/>
                </a:solidFill>
              </a14:hiddenFill>
            </a:ext>
          </a:extLst>
        </p:spPr>
      </p:pic>
      <p:sp>
        <p:nvSpPr>
          <p:cNvPr id="42" name="Textfeld 41">
            <a:extLst>
              <a:ext uri="{FF2B5EF4-FFF2-40B4-BE49-F238E27FC236}">
                <a16:creationId xmlns:a16="http://schemas.microsoft.com/office/drawing/2014/main" id="{6EE7FB28-2FEE-4D5F-B152-B8A822F59AAF}"/>
              </a:ext>
            </a:extLst>
          </p:cNvPr>
          <p:cNvSpPr txBox="1"/>
          <p:nvPr/>
        </p:nvSpPr>
        <p:spPr>
          <a:xfrm>
            <a:off x="1511455" y="6526287"/>
            <a:ext cx="1710725" cy="369332"/>
          </a:xfrm>
          <a:prstGeom prst="rect">
            <a:avLst/>
          </a:prstGeom>
          <a:noFill/>
        </p:spPr>
        <p:txBody>
          <a:bodyPr wrap="none" rtlCol="0">
            <a:spAutoFit/>
          </a:bodyPr>
          <a:lstStyle/>
          <a:p>
            <a:r>
              <a:rPr lang="de-DE" dirty="0">
                <a:solidFill>
                  <a:schemeClr val="bg1">
                    <a:lumMod val="50000"/>
                  </a:schemeClr>
                </a:solidFill>
              </a:rPr>
              <a:t>Google </a:t>
            </a:r>
            <a:r>
              <a:rPr lang="de-DE" dirty="0" err="1">
                <a:solidFill>
                  <a:schemeClr val="bg1">
                    <a:lumMod val="50000"/>
                  </a:schemeClr>
                </a:solidFill>
              </a:rPr>
              <a:t>Photos</a:t>
            </a:r>
            <a:endParaRPr lang="de-DE" dirty="0">
              <a:solidFill>
                <a:schemeClr val="bg1">
                  <a:lumMod val="50000"/>
                </a:schemeClr>
              </a:solidFill>
            </a:endParaRPr>
          </a:p>
        </p:txBody>
      </p:sp>
      <p:sp>
        <p:nvSpPr>
          <p:cNvPr id="43" name="Textfeld 42">
            <a:extLst>
              <a:ext uri="{FF2B5EF4-FFF2-40B4-BE49-F238E27FC236}">
                <a16:creationId xmlns:a16="http://schemas.microsoft.com/office/drawing/2014/main" id="{A123A9C3-84FF-499A-8CB6-9C84DD7847B0}"/>
              </a:ext>
            </a:extLst>
          </p:cNvPr>
          <p:cNvSpPr txBox="1"/>
          <p:nvPr/>
        </p:nvSpPr>
        <p:spPr>
          <a:xfrm>
            <a:off x="3736323" y="6513909"/>
            <a:ext cx="3339376" cy="369332"/>
          </a:xfrm>
          <a:prstGeom prst="rect">
            <a:avLst/>
          </a:prstGeom>
          <a:noFill/>
        </p:spPr>
        <p:txBody>
          <a:bodyPr wrap="none" rtlCol="0">
            <a:spAutoFit/>
          </a:bodyPr>
          <a:lstStyle/>
          <a:p>
            <a:r>
              <a:rPr lang="de-DE" dirty="0">
                <a:solidFill>
                  <a:schemeClr val="bg1">
                    <a:lumMod val="50000"/>
                  </a:schemeClr>
                </a:solidFill>
              </a:rPr>
              <a:t>Open </a:t>
            </a:r>
            <a:r>
              <a:rPr lang="de-DE" dirty="0" err="1">
                <a:solidFill>
                  <a:schemeClr val="bg1">
                    <a:lumMod val="50000"/>
                  </a:schemeClr>
                </a:solidFill>
              </a:rPr>
              <a:t>Microscopy</a:t>
            </a:r>
            <a:r>
              <a:rPr lang="de-DE" dirty="0">
                <a:solidFill>
                  <a:schemeClr val="bg1">
                    <a:lumMod val="50000"/>
                  </a:schemeClr>
                </a:solidFill>
              </a:rPr>
              <a:t> Environment</a:t>
            </a:r>
          </a:p>
        </p:txBody>
      </p:sp>
      <p:sp>
        <p:nvSpPr>
          <p:cNvPr id="44" name="Textfeld 43">
            <a:extLst>
              <a:ext uri="{FF2B5EF4-FFF2-40B4-BE49-F238E27FC236}">
                <a16:creationId xmlns:a16="http://schemas.microsoft.com/office/drawing/2014/main" id="{4823A7F8-B783-4F33-B2ED-51FE8251C3D1}"/>
              </a:ext>
            </a:extLst>
          </p:cNvPr>
          <p:cNvSpPr txBox="1"/>
          <p:nvPr/>
        </p:nvSpPr>
        <p:spPr>
          <a:xfrm>
            <a:off x="7526501" y="4122539"/>
            <a:ext cx="2845799" cy="369332"/>
          </a:xfrm>
          <a:prstGeom prst="rect">
            <a:avLst/>
          </a:prstGeom>
          <a:noFill/>
        </p:spPr>
        <p:txBody>
          <a:bodyPr wrap="square" rtlCol="0">
            <a:spAutoFit/>
          </a:bodyPr>
          <a:lstStyle/>
          <a:p>
            <a:r>
              <a:rPr lang="de-DE" dirty="0"/>
              <a:t>DIY </a:t>
            </a:r>
            <a:r>
              <a:rPr lang="de-DE" dirty="0" err="1"/>
              <a:t>Exotic</a:t>
            </a:r>
            <a:r>
              <a:rPr lang="de-DE" dirty="0"/>
              <a:t> </a:t>
            </a:r>
            <a:r>
              <a:rPr lang="de-DE" dirty="0" err="1"/>
              <a:t>Flavours</a:t>
            </a:r>
            <a:r>
              <a:rPr lang="de-DE" dirty="0"/>
              <a:t>:</a:t>
            </a:r>
          </a:p>
        </p:txBody>
      </p:sp>
      <p:pic>
        <p:nvPicPr>
          <p:cNvPr id="2062" name="Picture 14" descr="Caipirinha - Free food and restaurant icons">
            <a:extLst>
              <a:ext uri="{FF2B5EF4-FFF2-40B4-BE49-F238E27FC236}">
                <a16:creationId xmlns:a16="http://schemas.microsoft.com/office/drawing/2014/main" id="{751EB97B-DFA6-4CB0-8493-D2E8041AA09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75926" y="4228592"/>
            <a:ext cx="757496" cy="75749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436CC4E4-9CAE-46FE-8449-D8B9259DD23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1422" t="31072" r="30099" b="29234"/>
          <a:stretch/>
        </p:blipFill>
        <p:spPr bwMode="auto">
          <a:xfrm>
            <a:off x="8453184" y="1467527"/>
            <a:ext cx="684102" cy="705736"/>
          </a:xfrm>
          <a:prstGeom prst="rect">
            <a:avLst/>
          </a:prstGeom>
          <a:noFill/>
          <a:extLst>
            <a:ext uri="{909E8E84-426E-40DD-AFC4-6F175D3DCCD1}">
              <a14:hiddenFill xmlns:a14="http://schemas.microsoft.com/office/drawing/2010/main">
                <a:solidFill>
                  <a:srgbClr val="FFFFFF"/>
                </a:solidFill>
              </a14:hiddenFill>
            </a:ext>
          </a:extLst>
        </p:spPr>
      </p:pic>
      <p:sp>
        <p:nvSpPr>
          <p:cNvPr id="56" name="Textfeld 55">
            <a:extLst>
              <a:ext uri="{FF2B5EF4-FFF2-40B4-BE49-F238E27FC236}">
                <a16:creationId xmlns:a16="http://schemas.microsoft.com/office/drawing/2014/main" id="{5DCBA6BF-E43C-40E7-8C60-CC805F65E342}"/>
              </a:ext>
            </a:extLst>
          </p:cNvPr>
          <p:cNvSpPr txBox="1"/>
          <p:nvPr/>
        </p:nvSpPr>
        <p:spPr>
          <a:xfrm>
            <a:off x="7846907" y="2044041"/>
            <a:ext cx="1762021" cy="369332"/>
          </a:xfrm>
          <a:prstGeom prst="rect">
            <a:avLst/>
          </a:prstGeom>
          <a:noFill/>
        </p:spPr>
        <p:txBody>
          <a:bodyPr wrap="none" rtlCol="0">
            <a:spAutoFit/>
          </a:bodyPr>
          <a:lstStyle/>
          <a:p>
            <a:r>
              <a:rPr lang="de-DE" dirty="0">
                <a:solidFill>
                  <a:schemeClr val="bg1">
                    <a:lumMod val="50000"/>
                  </a:schemeClr>
                </a:solidFill>
              </a:rPr>
              <a:t>Microsoft Fotos</a:t>
            </a:r>
          </a:p>
        </p:txBody>
      </p:sp>
      <p:pic>
        <p:nvPicPr>
          <p:cNvPr id="2070" name="Picture 22">
            <a:extLst>
              <a:ext uri="{FF2B5EF4-FFF2-40B4-BE49-F238E27FC236}">
                <a16:creationId xmlns:a16="http://schemas.microsoft.com/office/drawing/2014/main" id="{0DC7FBC9-575C-4658-87E2-787F4166FE2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05043" y="3016776"/>
            <a:ext cx="641167" cy="641167"/>
          </a:xfrm>
          <a:prstGeom prst="rect">
            <a:avLst/>
          </a:prstGeom>
          <a:ln w="635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58" name="Textfeld 57">
            <a:extLst>
              <a:ext uri="{FF2B5EF4-FFF2-40B4-BE49-F238E27FC236}">
                <a16:creationId xmlns:a16="http://schemas.microsoft.com/office/drawing/2014/main" id="{7DE5DFEB-40B0-4FB4-93B4-3EA0484F5B4E}"/>
              </a:ext>
            </a:extLst>
          </p:cNvPr>
          <p:cNvSpPr txBox="1"/>
          <p:nvPr/>
        </p:nvSpPr>
        <p:spPr>
          <a:xfrm>
            <a:off x="8427355" y="3667504"/>
            <a:ext cx="1223412" cy="369332"/>
          </a:xfrm>
          <a:prstGeom prst="rect">
            <a:avLst/>
          </a:prstGeom>
          <a:noFill/>
        </p:spPr>
        <p:txBody>
          <a:bodyPr wrap="none" rtlCol="0">
            <a:spAutoFit/>
          </a:bodyPr>
          <a:lstStyle/>
          <a:p>
            <a:r>
              <a:rPr lang="de-DE" dirty="0" err="1">
                <a:solidFill>
                  <a:schemeClr val="bg1">
                    <a:lumMod val="50000"/>
                  </a:schemeClr>
                </a:solidFill>
              </a:rPr>
              <a:t>Javascript</a:t>
            </a:r>
            <a:endParaRPr lang="de-DE" dirty="0">
              <a:solidFill>
                <a:schemeClr val="bg1">
                  <a:lumMod val="50000"/>
                </a:schemeClr>
              </a:solidFill>
            </a:endParaRPr>
          </a:p>
        </p:txBody>
      </p:sp>
      <p:sp>
        <p:nvSpPr>
          <p:cNvPr id="60" name="Textfeld 59">
            <a:extLst>
              <a:ext uri="{FF2B5EF4-FFF2-40B4-BE49-F238E27FC236}">
                <a16:creationId xmlns:a16="http://schemas.microsoft.com/office/drawing/2014/main" id="{8E63D574-BF6D-47DA-8839-0421B414AF5C}"/>
              </a:ext>
            </a:extLst>
          </p:cNvPr>
          <p:cNvSpPr txBox="1"/>
          <p:nvPr/>
        </p:nvSpPr>
        <p:spPr>
          <a:xfrm>
            <a:off x="7602362" y="5333027"/>
            <a:ext cx="4807693"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“Most of us juggle multiple tools  </a:t>
            </a:r>
          </a:p>
          <a:p>
            <a:r>
              <a:rPr lang="en-US" sz="2000" dirty="0"/>
              <a:t>to get the job done —  </a:t>
            </a:r>
          </a:p>
          <a:p>
            <a:r>
              <a:rPr lang="en-US" sz="2000" dirty="0"/>
              <a:t>but what if filtering, interaction, and inspection were all part of a single flow?”</a:t>
            </a:r>
          </a:p>
        </p:txBody>
      </p:sp>
      <p:sp>
        <p:nvSpPr>
          <p:cNvPr id="61" name="Textfeld 60">
            <a:extLst>
              <a:ext uri="{FF2B5EF4-FFF2-40B4-BE49-F238E27FC236}">
                <a16:creationId xmlns:a16="http://schemas.microsoft.com/office/drawing/2014/main" id="{F1B90E04-9B69-4A23-BF91-3E435AAC8927}"/>
              </a:ext>
            </a:extLst>
          </p:cNvPr>
          <p:cNvSpPr txBox="1"/>
          <p:nvPr/>
        </p:nvSpPr>
        <p:spPr>
          <a:xfrm>
            <a:off x="7529711" y="4482579"/>
            <a:ext cx="3513958" cy="523220"/>
          </a:xfrm>
          <a:prstGeom prst="rect">
            <a:avLst/>
          </a:prstGeom>
          <a:noFill/>
        </p:spPr>
        <p:txBody>
          <a:bodyPr wrap="square" rtlCol="0">
            <a:spAutoFit/>
          </a:bodyPr>
          <a:lstStyle/>
          <a:p>
            <a:r>
              <a:rPr lang="en-US" sz="1400" dirty="0">
                <a:solidFill>
                  <a:schemeClr val="bg1">
                    <a:lumMod val="50000"/>
                  </a:schemeClr>
                </a:solidFill>
              </a:rPr>
              <a:t>Unmaintained scripts, forgotten web GUIs, or that one tool only Peter can run...</a:t>
            </a:r>
            <a:endParaRPr lang="de-DE" sz="1400" dirty="0">
              <a:solidFill>
                <a:schemeClr val="bg1">
                  <a:lumMod val="50000"/>
                </a:schemeClr>
              </a:solidFill>
            </a:endParaRPr>
          </a:p>
        </p:txBody>
      </p:sp>
      <p:cxnSp>
        <p:nvCxnSpPr>
          <p:cNvPr id="45" name="Gerader Verbinder 44">
            <a:extLst>
              <a:ext uri="{FF2B5EF4-FFF2-40B4-BE49-F238E27FC236}">
                <a16:creationId xmlns:a16="http://schemas.microsoft.com/office/drawing/2014/main" id="{94042CBF-9668-4225-94E9-876FD947C7B4}"/>
              </a:ext>
            </a:extLst>
          </p:cNvPr>
          <p:cNvCxnSpPr>
            <a:cxnSpLocks/>
          </p:cNvCxnSpPr>
          <p:nvPr/>
        </p:nvCxnSpPr>
        <p:spPr>
          <a:xfrm flipH="1">
            <a:off x="7588423" y="5127758"/>
            <a:ext cx="4821632" cy="0"/>
          </a:xfrm>
          <a:prstGeom prst="line">
            <a:avLst/>
          </a:prstGeom>
          <a:ln/>
        </p:spPr>
        <p:style>
          <a:lnRef idx="3">
            <a:schemeClr val="accent1"/>
          </a:lnRef>
          <a:fillRef idx="0">
            <a:schemeClr val="accent1"/>
          </a:fillRef>
          <a:effectRef idx="2">
            <a:schemeClr val="accent1"/>
          </a:effectRef>
          <a:fontRef idx="minor">
            <a:schemeClr val="tx1"/>
          </a:fontRef>
        </p:style>
      </p:cxnSp>
      <p:sp>
        <p:nvSpPr>
          <p:cNvPr id="46" name="Textfeld 45">
            <a:extLst>
              <a:ext uri="{FF2B5EF4-FFF2-40B4-BE49-F238E27FC236}">
                <a16:creationId xmlns:a16="http://schemas.microsoft.com/office/drawing/2014/main" id="{72E29B30-B676-453A-B4DB-1F3E1DA1302D}"/>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accent1"/>
                </a:solidFill>
              </a:rPr>
              <a:t>🔵</a:t>
            </a:r>
            <a:r>
              <a:rPr lang="de-DE" sz="1100" dirty="0">
                <a:solidFill>
                  <a:schemeClr val="tx1">
                    <a:lumMod val="65000"/>
                    <a:lumOff val="35000"/>
                  </a:schemeClr>
                </a:solidFill>
              </a:rPr>
              <a:t> Challenge   ⚪ BLITZ   ⚪ WOLKE   ⚪ Outlook</a:t>
            </a:r>
          </a:p>
        </p:txBody>
      </p:sp>
    </p:spTree>
    <p:extLst>
      <p:ext uri="{BB962C8B-B14F-4D97-AF65-F5344CB8AC3E}">
        <p14:creationId xmlns:p14="http://schemas.microsoft.com/office/powerpoint/2010/main" val="1305040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CDBEC87F-D703-4C22-876E-895CD3CD4202}"/>
              </a:ext>
            </a:extLst>
          </p:cNvPr>
          <p:cNvPicPr>
            <a:picLocks noChangeAspect="1"/>
          </p:cNvPicPr>
          <p:nvPr/>
        </p:nvPicPr>
        <p:blipFill>
          <a:blip r:embed="rId2"/>
          <a:stretch>
            <a:fillRect/>
          </a:stretch>
        </p:blipFill>
        <p:spPr>
          <a:xfrm>
            <a:off x="756171" y="1348859"/>
            <a:ext cx="11233248" cy="5402631"/>
          </a:xfrm>
          <a:prstGeom prst="rect">
            <a:avLst/>
          </a:prstGeom>
        </p:spPr>
      </p:pic>
      <p:sp>
        <p:nvSpPr>
          <p:cNvPr id="7" name="Textfeld 6">
            <a:extLst>
              <a:ext uri="{FF2B5EF4-FFF2-40B4-BE49-F238E27FC236}">
                <a16:creationId xmlns:a16="http://schemas.microsoft.com/office/drawing/2014/main" id="{50D07023-2427-47E5-83C3-E95DBEE33B52}"/>
              </a:ext>
            </a:extLst>
          </p:cNvPr>
          <p:cNvSpPr txBox="1"/>
          <p:nvPr/>
        </p:nvSpPr>
        <p:spPr>
          <a:xfrm>
            <a:off x="922775" y="5778723"/>
            <a:ext cx="913517" cy="307777"/>
          </a:xfrm>
          <a:prstGeom prst="rect">
            <a:avLst/>
          </a:prstGeom>
          <a:solidFill>
            <a:schemeClr val="tx1"/>
          </a:solidFill>
          <a:ln>
            <a:solidFill>
              <a:srgbClr val="FF0000"/>
            </a:solidFill>
          </a:ln>
        </p:spPr>
        <p:txBody>
          <a:bodyPr wrap="square" rtlCol="0">
            <a:spAutoFit/>
          </a:bodyPr>
          <a:lstStyle/>
          <a:p>
            <a:r>
              <a:rPr lang="de-DE" sz="1400" dirty="0">
                <a:solidFill>
                  <a:schemeClr val="bg1"/>
                </a:solidFill>
              </a:rPr>
              <a:t>Timeline</a:t>
            </a:r>
            <a:endParaRPr lang="en-US" sz="1400" dirty="0">
              <a:solidFill>
                <a:schemeClr val="bg1"/>
              </a:solidFill>
            </a:endParaRPr>
          </a:p>
        </p:txBody>
      </p:sp>
      <p:sp>
        <p:nvSpPr>
          <p:cNvPr id="8" name="Textfeld 7">
            <a:extLst>
              <a:ext uri="{FF2B5EF4-FFF2-40B4-BE49-F238E27FC236}">
                <a16:creationId xmlns:a16="http://schemas.microsoft.com/office/drawing/2014/main" id="{E6939E3E-EE9D-4150-87CA-052B4B851936}"/>
              </a:ext>
            </a:extLst>
          </p:cNvPr>
          <p:cNvSpPr txBox="1"/>
          <p:nvPr/>
        </p:nvSpPr>
        <p:spPr>
          <a:xfrm>
            <a:off x="7092875" y="1475056"/>
            <a:ext cx="2448272" cy="523220"/>
          </a:xfrm>
          <a:prstGeom prst="rect">
            <a:avLst/>
          </a:prstGeom>
          <a:solidFill>
            <a:schemeClr val="tx1"/>
          </a:solidFill>
          <a:ln>
            <a:solidFill>
              <a:srgbClr val="FF0000"/>
            </a:solidFill>
          </a:ln>
        </p:spPr>
        <p:txBody>
          <a:bodyPr wrap="square" rtlCol="0">
            <a:spAutoFit/>
          </a:bodyPr>
          <a:lstStyle/>
          <a:p>
            <a:r>
              <a:rPr lang="de-DE" sz="1400" dirty="0">
                <a:solidFill>
                  <a:schemeClr val="bg1"/>
                </a:solidFill>
              </a:rPr>
              <a:t>MEAN Horz. </a:t>
            </a:r>
            <a:r>
              <a:rPr lang="de-DE" sz="1400" dirty="0" err="1">
                <a:solidFill>
                  <a:schemeClr val="bg1"/>
                </a:solidFill>
              </a:rPr>
              <a:t>Intensity</a:t>
            </a:r>
            <a:r>
              <a:rPr lang="de-DE" sz="1400" dirty="0">
                <a:solidFill>
                  <a:schemeClr val="bg1"/>
                </a:solidFill>
              </a:rPr>
              <a:t> Profile</a:t>
            </a:r>
          </a:p>
          <a:p>
            <a:r>
              <a:rPr lang="de-DE" sz="1400" dirty="0">
                <a:solidFill>
                  <a:schemeClr val="bg1"/>
                </a:solidFill>
              </a:rPr>
              <a:t>(</a:t>
            </a:r>
            <a:r>
              <a:rPr lang="de-DE" sz="1400" dirty="0" err="1">
                <a:solidFill>
                  <a:schemeClr val="bg1"/>
                </a:solidFill>
              </a:rPr>
              <a:t>with</a:t>
            </a:r>
            <a:r>
              <a:rPr lang="de-DE" sz="1400" dirty="0">
                <a:solidFill>
                  <a:schemeClr val="bg1"/>
                </a:solidFill>
              </a:rPr>
              <a:t> </a:t>
            </a:r>
            <a:r>
              <a:rPr lang="de-DE" sz="1400" dirty="0" err="1">
                <a:solidFill>
                  <a:schemeClr val="bg1"/>
                </a:solidFill>
              </a:rPr>
              <a:t>thickness</a:t>
            </a:r>
            <a:r>
              <a:rPr lang="de-DE" sz="1400" dirty="0">
                <a:solidFill>
                  <a:schemeClr val="bg1"/>
                </a:solidFill>
              </a:rPr>
              <a:t>)</a:t>
            </a:r>
            <a:endParaRPr lang="en-US" sz="1400" dirty="0">
              <a:solidFill>
                <a:schemeClr val="bg1"/>
              </a:solidFill>
            </a:endParaRPr>
          </a:p>
        </p:txBody>
      </p:sp>
      <p:sp>
        <p:nvSpPr>
          <p:cNvPr id="9" name="Textfeld 8">
            <a:extLst>
              <a:ext uri="{FF2B5EF4-FFF2-40B4-BE49-F238E27FC236}">
                <a16:creationId xmlns:a16="http://schemas.microsoft.com/office/drawing/2014/main" id="{B2198A36-3F7F-4A59-86D2-7AD89EDF6C18}"/>
              </a:ext>
            </a:extLst>
          </p:cNvPr>
          <p:cNvSpPr txBox="1"/>
          <p:nvPr/>
        </p:nvSpPr>
        <p:spPr>
          <a:xfrm>
            <a:off x="399978" y="2979015"/>
            <a:ext cx="1296145" cy="738664"/>
          </a:xfrm>
          <a:prstGeom prst="rect">
            <a:avLst/>
          </a:prstGeom>
          <a:solidFill>
            <a:schemeClr val="tx1"/>
          </a:solidFill>
          <a:ln>
            <a:solidFill>
              <a:srgbClr val="FF0000"/>
            </a:solidFill>
          </a:ln>
        </p:spPr>
        <p:txBody>
          <a:bodyPr wrap="square" rtlCol="0">
            <a:spAutoFit/>
          </a:bodyPr>
          <a:lstStyle/>
          <a:p>
            <a:r>
              <a:rPr lang="de-DE" sz="1400" dirty="0">
                <a:solidFill>
                  <a:schemeClr val="bg1"/>
                </a:solidFill>
              </a:rPr>
              <a:t>Single Line</a:t>
            </a:r>
          </a:p>
          <a:p>
            <a:r>
              <a:rPr lang="de-DE" sz="1400" dirty="0" err="1">
                <a:solidFill>
                  <a:schemeClr val="bg1"/>
                </a:solidFill>
              </a:rPr>
              <a:t>Vert</a:t>
            </a:r>
            <a:r>
              <a:rPr lang="de-DE" sz="1400" dirty="0">
                <a:solidFill>
                  <a:schemeClr val="bg1"/>
                </a:solidFill>
              </a:rPr>
              <a:t>. </a:t>
            </a:r>
            <a:r>
              <a:rPr lang="de-DE" sz="1400" dirty="0" err="1">
                <a:solidFill>
                  <a:schemeClr val="bg1"/>
                </a:solidFill>
              </a:rPr>
              <a:t>Intensity</a:t>
            </a:r>
            <a:endParaRPr lang="de-DE" sz="1400" dirty="0">
              <a:solidFill>
                <a:schemeClr val="bg1"/>
              </a:solidFill>
            </a:endParaRPr>
          </a:p>
          <a:p>
            <a:r>
              <a:rPr lang="de-DE" sz="1400" dirty="0">
                <a:solidFill>
                  <a:schemeClr val="bg1"/>
                </a:solidFill>
              </a:rPr>
              <a:t>Profile</a:t>
            </a:r>
          </a:p>
        </p:txBody>
      </p:sp>
      <p:sp>
        <p:nvSpPr>
          <p:cNvPr id="10" name="Textfeld 9">
            <a:extLst>
              <a:ext uri="{FF2B5EF4-FFF2-40B4-BE49-F238E27FC236}">
                <a16:creationId xmlns:a16="http://schemas.microsoft.com/office/drawing/2014/main" id="{78317C46-F530-4164-B36A-F203DD90A816}"/>
              </a:ext>
            </a:extLst>
          </p:cNvPr>
          <p:cNvSpPr txBox="1"/>
          <p:nvPr/>
        </p:nvSpPr>
        <p:spPr>
          <a:xfrm>
            <a:off x="11110322" y="1547358"/>
            <a:ext cx="810782" cy="307777"/>
          </a:xfrm>
          <a:prstGeom prst="rect">
            <a:avLst/>
          </a:prstGeom>
          <a:solidFill>
            <a:schemeClr val="tx1"/>
          </a:solidFill>
          <a:ln>
            <a:solidFill>
              <a:srgbClr val="00B0F0"/>
            </a:solidFill>
          </a:ln>
        </p:spPr>
        <p:txBody>
          <a:bodyPr wrap="square" rtlCol="0">
            <a:spAutoFit/>
          </a:bodyPr>
          <a:lstStyle/>
          <a:p>
            <a:r>
              <a:rPr lang="de-DE" sz="1400" dirty="0">
                <a:solidFill>
                  <a:schemeClr val="bg1"/>
                </a:solidFill>
              </a:rPr>
              <a:t>Options</a:t>
            </a:r>
            <a:endParaRPr lang="en-US" sz="1400" dirty="0">
              <a:solidFill>
                <a:schemeClr val="bg1"/>
              </a:solidFill>
            </a:endParaRPr>
          </a:p>
        </p:txBody>
      </p:sp>
      <p:sp>
        <p:nvSpPr>
          <p:cNvPr id="11" name="Textfeld 10">
            <a:extLst>
              <a:ext uri="{FF2B5EF4-FFF2-40B4-BE49-F238E27FC236}">
                <a16:creationId xmlns:a16="http://schemas.microsoft.com/office/drawing/2014/main" id="{7DD98A04-3EE4-4D0B-AB88-832C7009194B}"/>
              </a:ext>
            </a:extLst>
          </p:cNvPr>
          <p:cNvSpPr txBox="1"/>
          <p:nvPr/>
        </p:nvSpPr>
        <p:spPr>
          <a:xfrm>
            <a:off x="326047" y="2236795"/>
            <a:ext cx="504056" cy="307777"/>
          </a:xfrm>
          <a:prstGeom prst="rect">
            <a:avLst/>
          </a:prstGeom>
          <a:solidFill>
            <a:schemeClr val="tx1"/>
          </a:solidFill>
          <a:ln>
            <a:solidFill>
              <a:srgbClr val="00B0F0"/>
            </a:solidFill>
          </a:ln>
        </p:spPr>
        <p:txBody>
          <a:bodyPr wrap="square" rtlCol="0">
            <a:spAutoFit/>
          </a:bodyPr>
          <a:lstStyle/>
          <a:p>
            <a:r>
              <a:rPr lang="de-DE" sz="1400" dirty="0">
                <a:solidFill>
                  <a:schemeClr val="bg1"/>
                </a:solidFill>
              </a:rPr>
              <a:t>Log</a:t>
            </a:r>
            <a:endParaRPr lang="en-US" sz="1400" dirty="0">
              <a:solidFill>
                <a:schemeClr val="bg1"/>
              </a:solidFill>
            </a:endParaRPr>
          </a:p>
        </p:txBody>
      </p:sp>
      <p:sp>
        <p:nvSpPr>
          <p:cNvPr id="12" name="Textfeld 11">
            <a:extLst>
              <a:ext uri="{FF2B5EF4-FFF2-40B4-BE49-F238E27FC236}">
                <a16:creationId xmlns:a16="http://schemas.microsoft.com/office/drawing/2014/main" id="{1D68CDE2-6BF2-4046-8842-A8A77A8EDAA6}"/>
              </a:ext>
            </a:extLst>
          </p:cNvPr>
          <p:cNvSpPr txBox="1"/>
          <p:nvPr/>
        </p:nvSpPr>
        <p:spPr>
          <a:xfrm>
            <a:off x="3060427" y="6597216"/>
            <a:ext cx="1603228" cy="307777"/>
          </a:xfrm>
          <a:prstGeom prst="rect">
            <a:avLst/>
          </a:prstGeom>
          <a:solidFill>
            <a:schemeClr val="tx1"/>
          </a:solidFill>
          <a:ln>
            <a:solidFill>
              <a:srgbClr val="00B0F0"/>
            </a:solidFill>
          </a:ln>
        </p:spPr>
        <p:txBody>
          <a:bodyPr wrap="square" rtlCol="0">
            <a:spAutoFit/>
          </a:bodyPr>
          <a:lstStyle/>
          <a:p>
            <a:r>
              <a:rPr lang="de-DE" sz="1400" dirty="0">
                <a:solidFill>
                  <a:schemeClr val="bg1"/>
                </a:solidFill>
              </a:rPr>
              <a:t>File and RAM </a:t>
            </a:r>
            <a:r>
              <a:rPr lang="de-DE" sz="1400" dirty="0" err="1">
                <a:solidFill>
                  <a:schemeClr val="bg1"/>
                </a:solidFill>
              </a:rPr>
              <a:t>info</a:t>
            </a:r>
            <a:endParaRPr lang="en-US" sz="1400" dirty="0">
              <a:solidFill>
                <a:schemeClr val="bg1"/>
              </a:solidFill>
            </a:endParaRPr>
          </a:p>
        </p:txBody>
      </p:sp>
      <p:sp>
        <p:nvSpPr>
          <p:cNvPr id="13" name="Textfeld 12">
            <a:extLst>
              <a:ext uri="{FF2B5EF4-FFF2-40B4-BE49-F238E27FC236}">
                <a16:creationId xmlns:a16="http://schemas.microsoft.com/office/drawing/2014/main" id="{40A18FBF-A962-4CEF-9FB2-4A9AD0257AEB}"/>
              </a:ext>
            </a:extLst>
          </p:cNvPr>
          <p:cNvSpPr txBox="1"/>
          <p:nvPr/>
        </p:nvSpPr>
        <p:spPr>
          <a:xfrm>
            <a:off x="9740154" y="6642287"/>
            <a:ext cx="1060182" cy="307777"/>
          </a:xfrm>
          <a:prstGeom prst="rect">
            <a:avLst/>
          </a:prstGeom>
          <a:solidFill>
            <a:schemeClr val="tx1">
              <a:lumMod val="95000"/>
              <a:lumOff val="5000"/>
            </a:schemeClr>
          </a:solidFill>
          <a:ln>
            <a:solidFill>
              <a:srgbClr val="00B0F0"/>
            </a:solidFill>
          </a:ln>
        </p:spPr>
        <p:txBody>
          <a:bodyPr wrap="square" rtlCol="0">
            <a:spAutoFit/>
          </a:bodyPr>
          <a:lstStyle/>
          <a:p>
            <a:r>
              <a:rPr lang="de-DE" sz="1400" dirty="0">
                <a:solidFill>
                  <a:schemeClr val="bg1"/>
                </a:solidFill>
              </a:rPr>
              <a:t>Cursor </a:t>
            </a:r>
            <a:r>
              <a:rPr lang="de-DE" sz="1400" dirty="0" err="1">
                <a:solidFill>
                  <a:schemeClr val="bg1"/>
                </a:solidFill>
              </a:rPr>
              <a:t>info</a:t>
            </a:r>
            <a:endParaRPr lang="en-US" sz="1400" dirty="0">
              <a:solidFill>
                <a:schemeClr val="bg1"/>
              </a:solidFill>
            </a:endParaRPr>
          </a:p>
        </p:txBody>
      </p:sp>
      <p:sp>
        <p:nvSpPr>
          <p:cNvPr id="14" name="Textfeld 13">
            <a:extLst>
              <a:ext uri="{FF2B5EF4-FFF2-40B4-BE49-F238E27FC236}">
                <a16:creationId xmlns:a16="http://schemas.microsoft.com/office/drawing/2014/main" id="{36E42E11-9D7C-4784-8A02-215B6729BCF6}"/>
              </a:ext>
            </a:extLst>
          </p:cNvPr>
          <p:cNvSpPr txBox="1"/>
          <p:nvPr/>
        </p:nvSpPr>
        <p:spPr>
          <a:xfrm>
            <a:off x="5364683" y="2737304"/>
            <a:ext cx="1505713" cy="523220"/>
          </a:xfrm>
          <a:prstGeom prst="rect">
            <a:avLst/>
          </a:prstGeom>
          <a:solidFill>
            <a:schemeClr val="tx1"/>
          </a:solidFill>
          <a:ln>
            <a:solidFill>
              <a:srgbClr val="FF0000"/>
            </a:solidFill>
          </a:ln>
        </p:spPr>
        <p:txBody>
          <a:bodyPr wrap="square" rtlCol="0">
            <a:spAutoFit/>
          </a:bodyPr>
          <a:lstStyle/>
          <a:p>
            <a:r>
              <a:rPr lang="de-DE" sz="1400" dirty="0">
                <a:solidFill>
                  <a:schemeClr val="bg1"/>
                </a:solidFill>
              </a:rPr>
              <a:t>ROI </a:t>
            </a:r>
            <a:r>
              <a:rPr lang="de-DE" sz="1400" dirty="0" err="1">
                <a:solidFill>
                  <a:schemeClr val="bg1"/>
                </a:solidFill>
              </a:rPr>
              <a:t>Measurements</a:t>
            </a:r>
            <a:endParaRPr lang="en-US" sz="1400" dirty="0">
              <a:solidFill>
                <a:schemeClr val="bg1"/>
              </a:solidFill>
            </a:endParaRPr>
          </a:p>
        </p:txBody>
      </p:sp>
      <p:sp>
        <p:nvSpPr>
          <p:cNvPr id="15" name="Textfeld 14">
            <a:extLst>
              <a:ext uri="{FF2B5EF4-FFF2-40B4-BE49-F238E27FC236}">
                <a16:creationId xmlns:a16="http://schemas.microsoft.com/office/drawing/2014/main" id="{2AE351D2-DA3C-4EF1-B7FD-834B2425155F}"/>
              </a:ext>
            </a:extLst>
          </p:cNvPr>
          <p:cNvSpPr txBox="1"/>
          <p:nvPr/>
        </p:nvSpPr>
        <p:spPr>
          <a:xfrm>
            <a:off x="6871084" y="4854865"/>
            <a:ext cx="1512167" cy="523220"/>
          </a:xfrm>
          <a:prstGeom prst="rect">
            <a:avLst/>
          </a:prstGeom>
          <a:solidFill>
            <a:schemeClr val="tx1"/>
          </a:solidFill>
          <a:ln>
            <a:solidFill>
              <a:srgbClr val="FF0000"/>
            </a:solidFill>
          </a:ln>
        </p:spPr>
        <p:txBody>
          <a:bodyPr wrap="square" rtlCol="0">
            <a:spAutoFit/>
          </a:bodyPr>
          <a:lstStyle/>
          <a:p>
            <a:r>
              <a:rPr lang="de-DE" sz="1400" dirty="0">
                <a:solidFill>
                  <a:schemeClr val="bg1"/>
                </a:solidFill>
              </a:rPr>
              <a:t>Zonal </a:t>
            </a:r>
            <a:r>
              <a:rPr lang="de-DE" sz="1400" dirty="0" err="1">
                <a:solidFill>
                  <a:schemeClr val="bg1"/>
                </a:solidFill>
              </a:rPr>
              <a:t>Intensity</a:t>
            </a:r>
            <a:endParaRPr lang="de-DE" sz="1400" dirty="0">
              <a:solidFill>
                <a:schemeClr val="bg1"/>
              </a:solidFill>
            </a:endParaRPr>
          </a:p>
          <a:p>
            <a:r>
              <a:rPr lang="de-DE" sz="1400" dirty="0" err="1">
                <a:solidFill>
                  <a:schemeClr val="bg1"/>
                </a:solidFill>
              </a:rPr>
              <a:t>over</a:t>
            </a:r>
            <a:r>
              <a:rPr lang="de-DE" sz="1400" dirty="0">
                <a:solidFill>
                  <a:schemeClr val="bg1"/>
                </a:solidFill>
              </a:rPr>
              <a:t> time</a:t>
            </a:r>
            <a:endParaRPr lang="en-US" sz="1400" dirty="0">
              <a:solidFill>
                <a:schemeClr val="bg1"/>
              </a:solidFill>
            </a:endParaRPr>
          </a:p>
        </p:txBody>
      </p:sp>
      <p:cxnSp>
        <p:nvCxnSpPr>
          <p:cNvPr id="16" name="Gerade Verbindung mit Pfeil 15">
            <a:extLst>
              <a:ext uri="{FF2B5EF4-FFF2-40B4-BE49-F238E27FC236}">
                <a16:creationId xmlns:a16="http://schemas.microsoft.com/office/drawing/2014/main" id="{9758F4F7-2237-49EA-929E-36C9C2482021}"/>
              </a:ext>
            </a:extLst>
          </p:cNvPr>
          <p:cNvCxnSpPr>
            <a:cxnSpLocks/>
          </p:cNvCxnSpPr>
          <p:nvPr/>
        </p:nvCxnSpPr>
        <p:spPr>
          <a:xfrm flipV="1">
            <a:off x="7668939" y="2236795"/>
            <a:ext cx="1" cy="18857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4DF17C55-44C8-4B94-A38D-ABD3B5C4845F}"/>
              </a:ext>
            </a:extLst>
          </p:cNvPr>
          <p:cNvSpPr txBox="1"/>
          <p:nvPr/>
        </p:nvSpPr>
        <p:spPr>
          <a:xfrm>
            <a:off x="10884161" y="4554587"/>
            <a:ext cx="576064" cy="307777"/>
          </a:xfrm>
          <a:prstGeom prst="rect">
            <a:avLst/>
          </a:prstGeom>
          <a:solidFill>
            <a:schemeClr val="tx1"/>
          </a:solidFill>
          <a:ln>
            <a:solidFill>
              <a:srgbClr val="00B0F0"/>
            </a:solidFill>
          </a:ln>
        </p:spPr>
        <p:txBody>
          <a:bodyPr wrap="square" rtlCol="0">
            <a:spAutoFit/>
          </a:bodyPr>
          <a:lstStyle/>
          <a:p>
            <a:r>
              <a:rPr lang="de-DE" sz="1400" dirty="0">
                <a:solidFill>
                  <a:schemeClr val="bg1"/>
                </a:solidFill>
              </a:rPr>
              <a:t>LUT</a:t>
            </a:r>
            <a:endParaRPr lang="en-US" sz="1400" dirty="0">
              <a:solidFill>
                <a:schemeClr val="bg1"/>
              </a:solidFill>
            </a:endParaRPr>
          </a:p>
        </p:txBody>
      </p:sp>
      <p:cxnSp>
        <p:nvCxnSpPr>
          <p:cNvPr id="21" name="Gerade Verbindung mit Pfeil 20">
            <a:extLst>
              <a:ext uri="{FF2B5EF4-FFF2-40B4-BE49-F238E27FC236}">
                <a16:creationId xmlns:a16="http://schemas.microsoft.com/office/drawing/2014/main" id="{F1F18352-4880-424C-AD1B-74148B04A76E}"/>
              </a:ext>
            </a:extLst>
          </p:cNvPr>
          <p:cNvCxnSpPr>
            <a:cxnSpLocks/>
          </p:cNvCxnSpPr>
          <p:nvPr/>
        </p:nvCxnSpPr>
        <p:spPr>
          <a:xfrm flipH="1">
            <a:off x="1899536" y="4554587"/>
            <a:ext cx="260105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B22A4BAF-01CB-4750-880A-F00D9C3B037D}"/>
              </a:ext>
            </a:extLst>
          </p:cNvPr>
          <p:cNvCxnSpPr>
            <a:cxnSpLocks/>
          </p:cNvCxnSpPr>
          <p:nvPr/>
        </p:nvCxnSpPr>
        <p:spPr>
          <a:xfrm flipH="1">
            <a:off x="6228779" y="4626595"/>
            <a:ext cx="731675" cy="14148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itel 1">
            <a:extLst>
              <a:ext uri="{FF2B5EF4-FFF2-40B4-BE49-F238E27FC236}">
                <a16:creationId xmlns:a16="http://schemas.microsoft.com/office/drawing/2014/main" id="{4524EED2-02A4-40E4-9095-6BBA63CC99D1}"/>
              </a:ext>
            </a:extLst>
          </p:cNvPr>
          <p:cNvSpPr txBox="1">
            <a:spLocks/>
          </p:cNvSpPr>
          <p:nvPr/>
        </p:nvSpPr>
        <p:spPr bwMode="auto">
          <a:xfrm>
            <a:off x="1899536" y="422186"/>
            <a:ext cx="8915177" cy="59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6041" tIns="63020" rIns="126041" bIns="63020" numCol="1" anchor="ctr" anchorCtr="0" compatLnSpc="1">
            <a:prstTxWarp prst="textNoShape">
              <a:avLst/>
            </a:prstTxWarp>
          </a:bodyPr>
          <a:lstStyle>
            <a:lvl1pPr algn="l" rtl="0" eaLnBrk="1" fontAlgn="base" hangingPunct="1">
              <a:spcBef>
                <a:spcPct val="0"/>
              </a:spcBef>
              <a:spcAft>
                <a:spcPct val="0"/>
              </a:spcAft>
              <a:defRPr sz="2400">
                <a:solidFill>
                  <a:srgbClr val="001E46"/>
                </a:solidFill>
                <a:latin typeface="+mj-lt"/>
                <a:ea typeface="+mj-ea"/>
                <a:cs typeface="+mj-cs"/>
              </a:defRPr>
            </a:lvl1pPr>
            <a:lvl2pPr algn="l" rtl="0" eaLnBrk="1" fontAlgn="base" hangingPunct="1">
              <a:spcBef>
                <a:spcPct val="0"/>
              </a:spcBef>
              <a:spcAft>
                <a:spcPct val="0"/>
              </a:spcAft>
              <a:defRPr sz="2800">
                <a:solidFill>
                  <a:srgbClr val="001E46"/>
                </a:solidFill>
                <a:latin typeface="Arial" charset="0"/>
              </a:defRPr>
            </a:lvl2pPr>
            <a:lvl3pPr algn="l" rtl="0" eaLnBrk="1" fontAlgn="base" hangingPunct="1">
              <a:spcBef>
                <a:spcPct val="0"/>
              </a:spcBef>
              <a:spcAft>
                <a:spcPct val="0"/>
              </a:spcAft>
              <a:defRPr sz="2800">
                <a:solidFill>
                  <a:srgbClr val="001E46"/>
                </a:solidFill>
                <a:latin typeface="Arial" charset="0"/>
              </a:defRPr>
            </a:lvl3pPr>
            <a:lvl4pPr algn="l" rtl="0" eaLnBrk="1" fontAlgn="base" hangingPunct="1">
              <a:spcBef>
                <a:spcPct val="0"/>
              </a:spcBef>
              <a:spcAft>
                <a:spcPct val="0"/>
              </a:spcAft>
              <a:defRPr sz="2800">
                <a:solidFill>
                  <a:srgbClr val="001E46"/>
                </a:solidFill>
                <a:latin typeface="Arial" charset="0"/>
              </a:defRPr>
            </a:lvl4pPr>
            <a:lvl5pPr algn="l" rtl="0" eaLnBrk="1" fontAlgn="base" hangingPunct="1">
              <a:spcBef>
                <a:spcPct val="0"/>
              </a:spcBef>
              <a:spcAft>
                <a:spcPct val="0"/>
              </a:spcAft>
              <a:defRPr sz="2800">
                <a:solidFill>
                  <a:srgbClr val="001E46"/>
                </a:solidFill>
                <a:latin typeface="Arial" charset="0"/>
              </a:defRPr>
            </a:lvl5pPr>
            <a:lvl6pPr marL="630204" algn="l" rtl="0" eaLnBrk="1" fontAlgn="base" hangingPunct="1">
              <a:spcBef>
                <a:spcPct val="0"/>
              </a:spcBef>
              <a:spcAft>
                <a:spcPct val="0"/>
              </a:spcAft>
              <a:defRPr sz="3300">
                <a:solidFill>
                  <a:srgbClr val="001E46"/>
                </a:solidFill>
                <a:latin typeface="Arial" charset="0"/>
              </a:defRPr>
            </a:lvl6pPr>
            <a:lvl7pPr marL="1260409" algn="l" rtl="0" eaLnBrk="1" fontAlgn="base" hangingPunct="1">
              <a:spcBef>
                <a:spcPct val="0"/>
              </a:spcBef>
              <a:spcAft>
                <a:spcPct val="0"/>
              </a:spcAft>
              <a:defRPr sz="3300">
                <a:solidFill>
                  <a:srgbClr val="001E46"/>
                </a:solidFill>
                <a:latin typeface="Arial" charset="0"/>
              </a:defRPr>
            </a:lvl7pPr>
            <a:lvl8pPr marL="1890613" algn="l" rtl="0" eaLnBrk="1" fontAlgn="base" hangingPunct="1">
              <a:spcBef>
                <a:spcPct val="0"/>
              </a:spcBef>
              <a:spcAft>
                <a:spcPct val="0"/>
              </a:spcAft>
              <a:defRPr sz="3300">
                <a:solidFill>
                  <a:srgbClr val="001E46"/>
                </a:solidFill>
                <a:latin typeface="Arial" charset="0"/>
              </a:defRPr>
            </a:lvl8pPr>
            <a:lvl9pPr marL="2520818" algn="l" rtl="0" eaLnBrk="1" fontAlgn="base" hangingPunct="1">
              <a:spcBef>
                <a:spcPct val="0"/>
              </a:spcBef>
              <a:spcAft>
                <a:spcPct val="0"/>
              </a:spcAft>
              <a:defRPr sz="3300">
                <a:solidFill>
                  <a:srgbClr val="001E46"/>
                </a:solidFill>
                <a:latin typeface="Arial" charset="0"/>
              </a:defRPr>
            </a:lvl9pPr>
          </a:lstStyle>
          <a:p>
            <a:r>
              <a:rPr lang="de-DE" kern="0" dirty="0"/>
              <a:t>BLITZ </a:t>
            </a:r>
          </a:p>
        </p:txBody>
      </p:sp>
      <p:sp>
        <p:nvSpPr>
          <p:cNvPr id="26" name="Textfeld 25">
            <a:extLst>
              <a:ext uri="{FF2B5EF4-FFF2-40B4-BE49-F238E27FC236}">
                <a16:creationId xmlns:a16="http://schemas.microsoft.com/office/drawing/2014/main" id="{683C0E64-1445-4AF0-9AB0-BECF5426A0E5}"/>
              </a:ext>
            </a:extLst>
          </p:cNvPr>
          <p:cNvSpPr txBox="1"/>
          <p:nvPr/>
        </p:nvSpPr>
        <p:spPr>
          <a:xfrm>
            <a:off x="3420467" y="515762"/>
            <a:ext cx="6470041" cy="400110"/>
          </a:xfrm>
          <a:prstGeom prst="rect">
            <a:avLst/>
          </a:prstGeom>
          <a:noFill/>
        </p:spPr>
        <p:txBody>
          <a:bodyPr wrap="none" rtlCol="0">
            <a:spAutoFit/>
          </a:bodyPr>
          <a:lstStyle/>
          <a:p>
            <a:r>
              <a:rPr lang="en-US" sz="2000" b="0" i="0" dirty="0">
                <a:effectLst/>
                <a:cs typeface="Arial" panose="020B0604020202020204" pitchFamily="34" charset="0"/>
              </a:rPr>
              <a:t>(</a:t>
            </a:r>
            <a:r>
              <a:rPr lang="en-US" sz="2000" b="1" i="0" u="sng" dirty="0">
                <a:effectLst/>
                <a:cs typeface="Arial" panose="020B0604020202020204" pitchFamily="34" charset="0"/>
              </a:rPr>
              <a:t>B</a:t>
            </a:r>
            <a:r>
              <a:rPr lang="en-US" sz="2000" b="0" i="0" dirty="0">
                <a:effectLst/>
                <a:cs typeface="Arial" panose="020B0604020202020204" pitchFamily="34" charset="0"/>
              </a:rPr>
              <a:t>ulk </a:t>
            </a:r>
            <a:r>
              <a:rPr lang="en-US" sz="2000" b="1" i="0" u="sng" dirty="0">
                <a:effectLst/>
                <a:cs typeface="Arial" panose="020B0604020202020204" pitchFamily="34" charset="0"/>
              </a:rPr>
              <a:t>L</a:t>
            </a:r>
            <a:r>
              <a:rPr lang="en-US" sz="2000" b="0" i="0" dirty="0">
                <a:effectLst/>
                <a:cs typeface="Arial" panose="020B0604020202020204" pitchFamily="34" charset="0"/>
              </a:rPr>
              <a:t>oading &amp; </a:t>
            </a:r>
            <a:r>
              <a:rPr lang="en-US" sz="2000" b="1" i="0" u="sng" dirty="0">
                <a:effectLst/>
                <a:cs typeface="Arial" panose="020B0604020202020204" pitchFamily="34" charset="0"/>
              </a:rPr>
              <a:t>I</a:t>
            </a:r>
            <a:r>
              <a:rPr lang="en-US" sz="2000" b="0" i="0" dirty="0">
                <a:effectLst/>
                <a:cs typeface="Arial" panose="020B0604020202020204" pitchFamily="34" charset="0"/>
              </a:rPr>
              <a:t>nteractive </a:t>
            </a:r>
            <a:r>
              <a:rPr lang="en-US" sz="2000" b="1" i="0" u="sng" dirty="0">
                <a:effectLst/>
                <a:cs typeface="Arial" panose="020B0604020202020204" pitchFamily="34" charset="0"/>
              </a:rPr>
              <a:t>T</a:t>
            </a:r>
            <a:r>
              <a:rPr lang="en-US" sz="2000" b="0" i="0" dirty="0">
                <a:effectLst/>
                <a:cs typeface="Arial" panose="020B0604020202020204" pitchFamily="34" charset="0"/>
              </a:rPr>
              <a:t>ime-series </a:t>
            </a:r>
            <a:r>
              <a:rPr lang="en-US" sz="2000" b="1" i="0" u="sng" dirty="0">
                <a:effectLst/>
                <a:cs typeface="Arial" panose="020B0604020202020204" pitchFamily="34" charset="0"/>
              </a:rPr>
              <a:t>Z</a:t>
            </a:r>
            <a:r>
              <a:rPr lang="en-US" sz="2000" b="0" i="0" dirty="0">
                <a:effectLst/>
                <a:cs typeface="Arial" panose="020B0604020202020204" pitchFamily="34" charset="0"/>
              </a:rPr>
              <a:t>onal analysis)</a:t>
            </a:r>
            <a:endParaRPr lang="de-DE" sz="2000" dirty="0">
              <a:cs typeface="Arial" panose="020B0604020202020204" pitchFamily="34" charset="0"/>
            </a:endParaRPr>
          </a:p>
        </p:txBody>
      </p:sp>
      <p:sp>
        <p:nvSpPr>
          <p:cNvPr id="22" name="Textfeld 21">
            <a:extLst>
              <a:ext uri="{FF2B5EF4-FFF2-40B4-BE49-F238E27FC236}">
                <a16:creationId xmlns:a16="http://schemas.microsoft.com/office/drawing/2014/main" id="{29FC904A-0DA5-4F9C-A6C1-F919D75C16FA}"/>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tx1">
                    <a:lumMod val="65000"/>
                    <a:lumOff val="35000"/>
                  </a:schemeClr>
                </a:solidFill>
              </a:rPr>
              <a:t>⚪ Challenge   </a:t>
            </a:r>
            <a:r>
              <a:rPr lang="de-DE" sz="1100" dirty="0">
                <a:solidFill>
                  <a:schemeClr val="accent1"/>
                </a:solidFill>
              </a:rPr>
              <a:t>🔵</a:t>
            </a:r>
            <a:r>
              <a:rPr lang="de-DE" sz="1100" dirty="0">
                <a:solidFill>
                  <a:schemeClr val="tx1">
                    <a:lumMod val="65000"/>
                    <a:lumOff val="35000"/>
                  </a:schemeClr>
                </a:solidFill>
              </a:rPr>
              <a:t> BLITZ   ⚪ WOLKE   ⚪ Outlook</a:t>
            </a:r>
          </a:p>
        </p:txBody>
      </p:sp>
      <p:sp>
        <p:nvSpPr>
          <p:cNvPr id="27" name="Ellipse 26">
            <a:extLst>
              <a:ext uri="{FF2B5EF4-FFF2-40B4-BE49-F238E27FC236}">
                <a16:creationId xmlns:a16="http://schemas.microsoft.com/office/drawing/2014/main" id="{4E4225C9-34D8-4E4B-B0CC-C9F6B16BCD3B}"/>
              </a:ext>
            </a:extLst>
          </p:cNvPr>
          <p:cNvSpPr/>
          <p:nvPr/>
        </p:nvSpPr>
        <p:spPr>
          <a:xfrm>
            <a:off x="5556563" y="3324143"/>
            <a:ext cx="288031" cy="2587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Ellipse 28">
            <a:extLst>
              <a:ext uri="{FF2B5EF4-FFF2-40B4-BE49-F238E27FC236}">
                <a16:creationId xmlns:a16="http://schemas.microsoft.com/office/drawing/2014/main" id="{FCCA3112-D13B-4AA3-B867-8EC1B9863603}"/>
              </a:ext>
            </a:extLst>
          </p:cNvPr>
          <p:cNvSpPr/>
          <p:nvPr/>
        </p:nvSpPr>
        <p:spPr>
          <a:xfrm>
            <a:off x="6825881" y="3249478"/>
            <a:ext cx="483017" cy="2587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Foliennummernplatzhalter 3">
            <a:extLst>
              <a:ext uri="{FF2B5EF4-FFF2-40B4-BE49-F238E27FC236}">
                <a16:creationId xmlns:a16="http://schemas.microsoft.com/office/drawing/2014/main" id="{141C7288-17A7-41F2-8F85-8A538C6BB0AA}"/>
              </a:ext>
            </a:extLst>
          </p:cNvPr>
          <p:cNvSpPr>
            <a:spLocks noGrp="1"/>
          </p:cNvSpPr>
          <p:nvPr>
            <p:ph type="sldNum" sz="quarter" idx="11"/>
          </p:nvPr>
        </p:nvSpPr>
        <p:spPr>
          <a:xfrm>
            <a:off x="11341346" y="6654800"/>
            <a:ext cx="814141" cy="403225"/>
          </a:xfrm>
        </p:spPr>
        <p:txBody>
          <a:bodyPr/>
          <a:lstStyle/>
          <a:p>
            <a:pPr>
              <a:defRPr/>
            </a:pPr>
            <a:fld id="{5DBCCA34-0DF8-4FD2-9DD5-240F7ED851AC}" type="slidenum">
              <a:rPr lang="de-DE" altLang="de-DE" smtClean="0"/>
              <a:pPr>
                <a:defRPr/>
              </a:pPr>
              <a:t>7</a:t>
            </a:fld>
            <a:endParaRPr lang="de-DE" altLang="de-DE" dirty="0"/>
          </a:p>
        </p:txBody>
      </p:sp>
    </p:spTree>
    <p:extLst>
      <p:ext uri="{BB962C8B-B14F-4D97-AF65-F5344CB8AC3E}">
        <p14:creationId xmlns:p14="http://schemas.microsoft.com/office/powerpoint/2010/main" val="32686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62207E-3381-42C4-BE3C-817D056F04C2}"/>
              </a:ext>
            </a:extLst>
          </p:cNvPr>
          <p:cNvSpPr>
            <a:spLocks noGrp="1"/>
          </p:cNvSpPr>
          <p:nvPr>
            <p:ph type="title"/>
          </p:nvPr>
        </p:nvSpPr>
        <p:spPr/>
        <p:txBody>
          <a:bodyPr/>
          <a:lstStyle/>
          <a:p>
            <a:r>
              <a:rPr lang="de-DE" dirty="0"/>
              <a:t>BLITZ </a:t>
            </a:r>
          </a:p>
        </p:txBody>
      </p:sp>
      <p:sp>
        <p:nvSpPr>
          <p:cNvPr id="3" name="Inhaltsplatzhalter 2">
            <a:extLst>
              <a:ext uri="{FF2B5EF4-FFF2-40B4-BE49-F238E27FC236}">
                <a16:creationId xmlns:a16="http://schemas.microsoft.com/office/drawing/2014/main" id="{15215C42-8FED-4FE7-B0DE-491D5ECB4B4E}"/>
              </a:ext>
            </a:extLst>
          </p:cNvPr>
          <p:cNvSpPr>
            <a:spLocks noGrp="1"/>
          </p:cNvSpPr>
          <p:nvPr>
            <p:ph idx="1"/>
          </p:nvPr>
        </p:nvSpPr>
        <p:spPr>
          <a:xfrm>
            <a:off x="180107" y="1532379"/>
            <a:ext cx="6912768" cy="4534376"/>
          </a:xfrm>
        </p:spPr>
        <p:txBody>
          <a:bodyPr/>
          <a:lstStyle/>
          <a:p>
            <a:pPr marL="0" indent="0">
              <a:buNone/>
            </a:pPr>
            <a:r>
              <a:rPr lang="de-DE" b="1" dirty="0"/>
              <a:t>Definition and Purpose:</a:t>
            </a:r>
          </a:p>
          <a:p>
            <a:r>
              <a:rPr lang="en-US" dirty="0"/>
              <a:t>Matrix-based interactive image viewer  </a:t>
            </a:r>
          </a:p>
          <a:p>
            <a:r>
              <a:rPr lang="en-US" dirty="0"/>
              <a:t>Designed for efficient large-scale image datasets</a:t>
            </a:r>
          </a:p>
          <a:p>
            <a:endParaRPr lang="en-US" dirty="0"/>
          </a:p>
          <a:p>
            <a:pPr marL="0" indent="0">
              <a:buNone/>
            </a:pPr>
            <a:r>
              <a:rPr lang="de-DE" b="1" dirty="0"/>
              <a:t>Key Features:</a:t>
            </a:r>
          </a:p>
          <a:p>
            <a:r>
              <a:rPr lang="en-US" dirty="0"/>
              <a:t>Extremely fast loading (e.g. 21,000 images, 25 GB in 35 sec) </a:t>
            </a:r>
          </a:p>
          <a:p>
            <a:r>
              <a:rPr lang="de-DE" dirty="0"/>
              <a:t>Real-time </a:t>
            </a:r>
            <a:r>
              <a:rPr lang="de-DE" dirty="0" err="1"/>
              <a:t>interactive</a:t>
            </a:r>
            <a:r>
              <a:rPr lang="de-DE" dirty="0"/>
              <a:t> </a:t>
            </a:r>
            <a:r>
              <a:rPr lang="de-DE" dirty="0" err="1"/>
              <a:t>exploration</a:t>
            </a:r>
            <a:r>
              <a:rPr lang="de-DE" dirty="0"/>
              <a:t> and </a:t>
            </a:r>
            <a:r>
              <a:rPr lang="de-DE" dirty="0" err="1"/>
              <a:t>analysis</a:t>
            </a:r>
            <a:r>
              <a:rPr lang="de-DE" dirty="0"/>
              <a:t>  </a:t>
            </a:r>
          </a:p>
          <a:p>
            <a:r>
              <a:rPr lang="de-DE" dirty="0"/>
              <a:t>Robust </a:t>
            </a:r>
            <a:r>
              <a:rPr lang="de-DE" dirty="0" err="1"/>
              <a:t>tools</a:t>
            </a:r>
            <a:r>
              <a:rPr lang="de-DE" dirty="0"/>
              <a:t> </a:t>
            </a:r>
            <a:r>
              <a:rPr lang="de-DE" dirty="0" err="1"/>
              <a:t>for</a:t>
            </a:r>
            <a:r>
              <a:rPr lang="de-DE" dirty="0"/>
              <a:t> </a:t>
            </a:r>
            <a:r>
              <a:rPr lang="de-DE" dirty="0" err="1"/>
              <a:t>measuring</a:t>
            </a:r>
            <a:r>
              <a:rPr lang="de-DE" dirty="0"/>
              <a:t>, </a:t>
            </a:r>
            <a:r>
              <a:rPr lang="de-DE" dirty="0" err="1"/>
              <a:t>profiling</a:t>
            </a:r>
            <a:r>
              <a:rPr lang="de-DE" dirty="0"/>
              <a:t>, and zonal </a:t>
            </a:r>
            <a:r>
              <a:rPr lang="de-DE" dirty="0" err="1"/>
              <a:t>analysis</a:t>
            </a:r>
            <a:r>
              <a:rPr lang="de-DE" dirty="0"/>
              <a:t>  </a:t>
            </a:r>
          </a:p>
          <a:p>
            <a:r>
              <a:rPr lang="de-DE" dirty="0"/>
              <a:t>Drag &amp; Drop support </a:t>
            </a:r>
            <a:r>
              <a:rPr lang="de-DE" dirty="0" err="1"/>
              <a:t>for</a:t>
            </a:r>
            <a:r>
              <a:rPr lang="de-DE" dirty="0"/>
              <a:t> quick </a:t>
            </a:r>
            <a:r>
              <a:rPr lang="de-DE" dirty="0" err="1"/>
              <a:t>dataset</a:t>
            </a:r>
            <a:r>
              <a:rPr lang="de-DE" dirty="0"/>
              <a:t> </a:t>
            </a:r>
            <a:r>
              <a:rPr lang="de-DE" dirty="0" err="1"/>
              <a:t>loading</a:t>
            </a:r>
            <a:endParaRPr lang="de-DE" dirty="0"/>
          </a:p>
        </p:txBody>
      </p:sp>
      <p:sp>
        <p:nvSpPr>
          <p:cNvPr id="4" name="Foliennummernplatzhalter 3">
            <a:extLst>
              <a:ext uri="{FF2B5EF4-FFF2-40B4-BE49-F238E27FC236}">
                <a16:creationId xmlns:a16="http://schemas.microsoft.com/office/drawing/2014/main" id="{E1963281-96B8-4CC7-B101-3DBB6B4E560F}"/>
              </a:ext>
            </a:extLst>
          </p:cNvPr>
          <p:cNvSpPr>
            <a:spLocks noGrp="1"/>
          </p:cNvSpPr>
          <p:nvPr>
            <p:ph type="sldNum" sz="quarter" idx="11"/>
          </p:nvPr>
        </p:nvSpPr>
        <p:spPr/>
        <p:txBody>
          <a:bodyPr/>
          <a:lstStyle/>
          <a:p>
            <a:pPr>
              <a:defRPr/>
            </a:pPr>
            <a:fld id="{5DBCCA34-0DF8-4FD2-9DD5-240F7ED851AC}" type="slidenum">
              <a:rPr lang="de-DE" altLang="de-DE" smtClean="0"/>
              <a:pPr>
                <a:defRPr/>
              </a:pPr>
              <a:t>8</a:t>
            </a:fld>
            <a:endParaRPr lang="de-DE" altLang="de-DE"/>
          </a:p>
        </p:txBody>
      </p:sp>
      <p:pic>
        <p:nvPicPr>
          <p:cNvPr id="8" name="Grafik 7">
            <a:extLst>
              <a:ext uri="{FF2B5EF4-FFF2-40B4-BE49-F238E27FC236}">
                <a16:creationId xmlns:a16="http://schemas.microsoft.com/office/drawing/2014/main" id="{DC7F070F-23D6-42EA-8B32-976856561B04}"/>
              </a:ext>
            </a:extLst>
          </p:cNvPr>
          <p:cNvPicPr>
            <a:picLocks noChangeAspect="1"/>
          </p:cNvPicPr>
          <p:nvPr/>
        </p:nvPicPr>
        <p:blipFill>
          <a:blip r:embed="rId2"/>
          <a:stretch>
            <a:fillRect/>
          </a:stretch>
        </p:blipFill>
        <p:spPr>
          <a:xfrm>
            <a:off x="7380907" y="4193563"/>
            <a:ext cx="4942816" cy="2377247"/>
          </a:xfrm>
          <a:prstGeom prst="rect">
            <a:avLst/>
          </a:prstGeom>
        </p:spPr>
      </p:pic>
      <p:sp>
        <p:nvSpPr>
          <p:cNvPr id="9" name="Textfeld 8">
            <a:extLst>
              <a:ext uri="{FF2B5EF4-FFF2-40B4-BE49-F238E27FC236}">
                <a16:creationId xmlns:a16="http://schemas.microsoft.com/office/drawing/2014/main" id="{9115D058-134C-4EF2-BDFE-D2B2CD25B3BE}"/>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tx1">
                    <a:lumMod val="65000"/>
                    <a:lumOff val="35000"/>
                  </a:schemeClr>
                </a:solidFill>
              </a:rPr>
              <a:t>⚪ Challenge   </a:t>
            </a:r>
            <a:r>
              <a:rPr lang="de-DE" sz="1100" dirty="0">
                <a:solidFill>
                  <a:schemeClr val="accent1"/>
                </a:solidFill>
              </a:rPr>
              <a:t>🔵</a:t>
            </a:r>
            <a:r>
              <a:rPr lang="de-DE" sz="1100" dirty="0">
                <a:solidFill>
                  <a:schemeClr val="tx1">
                    <a:lumMod val="65000"/>
                    <a:lumOff val="35000"/>
                  </a:schemeClr>
                </a:solidFill>
              </a:rPr>
              <a:t> BLITZ   ⚪ WOLKE   ⚪ Outlook</a:t>
            </a:r>
          </a:p>
        </p:txBody>
      </p:sp>
      <p:pic>
        <p:nvPicPr>
          <p:cNvPr id="10" name="Grafik 9">
            <a:extLst>
              <a:ext uri="{FF2B5EF4-FFF2-40B4-BE49-F238E27FC236}">
                <a16:creationId xmlns:a16="http://schemas.microsoft.com/office/drawing/2014/main" id="{80587754-9300-4726-B48C-B9EFE71FB39F}"/>
              </a:ext>
            </a:extLst>
          </p:cNvPr>
          <p:cNvPicPr>
            <a:picLocks noChangeAspect="1"/>
          </p:cNvPicPr>
          <p:nvPr/>
        </p:nvPicPr>
        <p:blipFill>
          <a:blip r:embed="rId3"/>
          <a:stretch>
            <a:fillRect/>
          </a:stretch>
        </p:blipFill>
        <p:spPr>
          <a:xfrm>
            <a:off x="7379575" y="1343371"/>
            <a:ext cx="4942816" cy="2377247"/>
          </a:xfrm>
          <a:prstGeom prst="rect">
            <a:avLst/>
          </a:prstGeom>
        </p:spPr>
      </p:pic>
      <p:sp>
        <p:nvSpPr>
          <p:cNvPr id="11" name="Textfeld 10">
            <a:extLst>
              <a:ext uri="{FF2B5EF4-FFF2-40B4-BE49-F238E27FC236}">
                <a16:creationId xmlns:a16="http://schemas.microsoft.com/office/drawing/2014/main" id="{887359FB-FFCA-41F4-BC81-841D0E34E18F}"/>
              </a:ext>
            </a:extLst>
          </p:cNvPr>
          <p:cNvSpPr txBox="1"/>
          <p:nvPr/>
        </p:nvSpPr>
        <p:spPr>
          <a:xfrm>
            <a:off x="612155" y="6148526"/>
            <a:ext cx="5943151"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When traditional tools choke on 10,000+ images, BLITZ opens them in seconds - ready to analyze.</a:t>
            </a:r>
          </a:p>
        </p:txBody>
      </p:sp>
      <p:sp>
        <p:nvSpPr>
          <p:cNvPr id="12" name="Textfeld 11">
            <a:extLst>
              <a:ext uri="{FF2B5EF4-FFF2-40B4-BE49-F238E27FC236}">
                <a16:creationId xmlns:a16="http://schemas.microsoft.com/office/drawing/2014/main" id="{5AB2816D-8999-429B-812B-15E6B9F6854E}"/>
              </a:ext>
            </a:extLst>
          </p:cNvPr>
          <p:cNvSpPr txBox="1"/>
          <p:nvPr/>
        </p:nvSpPr>
        <p:spPr>
          <a:xfrm>
            <a:off x="3420467" y="515762"/>
            <a:ext cx="6470041" cy="400110"/>
          </a:xfrm>
          <a:prstGeom prst="rect">
            <a:avLst/>
          </a:prstGeom>
          <a:noFill/>
        </p:spPr>
        <p:txBody>
          <a:bodyPr wrap="none" rtlCol="0">
            <a:spAutoFit/>
          </a:bodyPr>
          <a:lstStyle/>
          <a:p>
            <a:r>
              <a:rPr lang="en-US" sz="2000" b="0" i="0" dirty="0">
                <a:effectLst/>
                <a:cs typeface="Arial" panose="020B0604020202020204" pitchFamily="34" charset="0"/>
              </a:rPr>
              <a:t>(</a:t>
            </a:r>
            <a:r>
              <a:rPr lang="en-US" sz="2000" b="1" i="0" u="sng" dirty="0">
                <a:effectLst/>
                <a:cs typeface="Arial" panose="020B0604020202020204" pitchFamily="34" charset="0"/>
              </a:rPr>
              <a:t>B</a:t>
            </a:r>
            <a:r>
              <a:rPr lang="en-US" sz="2000" b="0" i="0" dirty="0">
                <a:effectLst/>
                <a:cs typeface="Arial" panose="020B0604020202020204" pitchFamily="34" charset="0"/>
              </a:rPr>
              <a:t>ulk </a:t>
            </a:r>
            <a:r>
              <a:rPr lang="en-US" sz="2000" b="1" i="0" u="sng" dirty="0">
                <a:effectLst/>
                <a:cs typeface="Arial" panose="020B0604020202020204" pitchFamily="34" charset="0"/>
              </a:rPr>
              <a:t>L</a:t>
            </a:r>
            <a:r>
              <a:rPr lang="en-US" sz="2000" b="0" i="0" dirty="0">
                <a:effectLst/>
                <a:cs typeface="Arial" panose="020B0604020202020204" pitchFamily="34" charset="0"/>
              </a:rPr>
              <a:t>oading &amp; </a:t>
            </a:r>
            <a:r>
              <a:rPr lang="en-US" sz="2000" b="1" i="0" u="sng" dirty="0">
                <a:effectLst/>
                <a:cs typeface="Arial" panose="020B0604020202020204" pitchFamily="34" charset="0"/>
              </a:rPr>
              <a:t>I</a:t>
            </a:r>
            <a:r>
              <a:rPr lang="en-US" sz="2000" b="0" i="0" dirty="0">
                <a:effectLst/>
                <a:cs typeface="Arial" panose="020B0604020202020204" pitchFamily="34" charset="0"/>
              </a:rPr>
              <a:t>nteractive </a:t>
            </a:r>
            <a:r>
              <a:rPr lang="en-US" sz="2000" b="1" i="0" u="sng" dirty="0">
                <a:effectLst/>
                <a:cs typeface="Arial" panose="020B0604020202020204" pitchFamily="34" charset="0"/>
              </a:rPr>
              <a:t>T</a:t>
            </a:r>
            <a:r>
              <a:rPr lang="en-US" sz="2000" b="0" i="0" dirty="0">
                <a:effectLst/>
                <a:cs typeface="Arial" panose="020B0604020202020204" pitchFamily="34" charset="0"/>
              </a:rPr>
              <a:t>ime-series </a:t>
            </a:r>
            <a:r>
              <a:rPr lang="en-US" sz="2000" b="1" i="0" u="sng" dirty="0">
                <a:effectLst/>
                <a:cs typeface="Arial" panose="020B0604020202020204" pitchFamily="34" charset="0"/>
              </a:rPr>
              <a:t>Z</a:t>
            </a:r>
            <a:r>
              <a:rPr lang="en-US" sz="2000" b="0" i="0" dirty="0">
                <a:effectLst/>
                <a:cs typeface="Arial" panose="020B0604020202020204" pitchFamily="34" charset="0"/>
              </a:rPr>
              <a:t>onal analysis)</a:t>
            </a:r>
            <a:endParaRPr lang="de-DE" sz="2000" dirty="0">
              <a:cs typeface="Arial" panose="020B0604020202020204" pitchFamily="34" charset="0"/>
            </a:endParaRPr>
          </a:p>
        </p:txBody>
      </p:sp>
    </p:spTree>
    <p:extLst>
      <p:ext uri="{BB962C8B-B14F-4D97-AF65-F5344CB8AC3E}">
        <p14:creationId xmlns:p14="http://schemas.microsoft.com/office/powerpoint/2010/main" val="1464458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CB1834-6A46-4FA1-B87D-648F7F802BD0}"/>
              </a:ext>
            </a:extLst>
          </p:cNvPr>
          <p:cNvSpPr>
            <a:spLocks noGrp="1"/>
          </p:cNvSpPr>
          <p:nvPr>
            <p:ph type="title"/>
          </p:nvPr>
        </p:nvSpPr>
        <p:spPr/>
        <p:txBody>
          <a:bodyPr/>
          <a:lstStyle/>
          <a:p>
            <a:r>
              <a:rPr lang="de-DE" dirty="0"/>
              <a:t>BLITZ - Performance</a:t>
            </a:r>
          </a:p>
        </p:txBody>
      </p:sp>
      <p:sp>
        <p:nvSpPr>
          <p:cNvPr id="4" name="Foliennummernplatzhalter 3">
            <a:extLst>
              <a:ext uri="{FF2B5EF4-FFF2-40B4-BE49-F238E27FC236}">
                <a16:creationId xmlns:a16="http://schemas.microsoft.com/office/drawing/2014/main" id="{954ED43D-58F7-4BA0-AB76-14D9A35F4B55}"/>
              </a:ext>
            </a:extLst>
          </p:cNvPr>
          <p:cNvSpPr>
            <a:spLocks noGrp="1"/>
          </p:cNvSpPr>
          <p:nvPr>
            <p:ph type="sldNum" sz="quarter" idx="11"/>
          </p:nvPr>
        </p:nvSpPr>
        <p:spPr/>
        <p:txBody>
          <a:bodyPr/>
          <a:lstStyle/>
          <a:p>
            <a:pPr>
              <a:defRPr/>
            </a:pPr>
            <a:fld id="{5DBCCA34-0DF8-4FD2-9DD5-240F7ED851AC}" type="slidenum">
              <a:rPr lang="de-DE" altLang="de-DE" smtClean="0"/>
              <a:pPr>
                <a:defRPr/>
              </a:pPr>
              <a:t>9</a:t>
            </a:fld>
            <a:endParaRPr lang="de-DE" altLang="de-DE"/>
          </a:p>
        </p:txBody>
      </p:sp>
      <p:pic>
        <p:nvPicPr>
          <p:cNvPr id="8" name="Grafik 7">
            <a:extLst>
              <a:ext uri="{FF2B5EF4-FFF2-40B4-BE49-F238E27FC236}">
                <a16:creationId xmlns:a16="http://schemas.microsoft.com/office/drawing/2014/main" id="{418D0526-5454-4030-A95D-DEA56557A949}"/>
              </a:ext>
            </a:extLst>
          </p:cNvPr>
          <p:cNvPicPr>
            <a:picLocks noChangeAspect="1"/>
          </p:cNvPicPr>
          <p:nvPr/>
        </p:nvPicPr>
        <p:blipFill>
          <a:blip r:embed="rId2"/>
          <a:stretch>
            <a:fillRect/>
          </a:stretch>
        </p:blipFill>
        <p:spPr>
          <a:xfrm>
            <a:off x="612155" y="3978523"/>
            <a:ext cx="4473259" cy="2498916"/>
          </a:xfrm>
          <a:prstGeom prst="rect">
            <a:avLst/>
          </a:prstGeom>
        </p:spPr>
      </p:pic>
      <p:pic>
        <p:nvPicPr>
          <p:cNvPr id="10" name="Grafik 9">
            <a:extLst>
              <a:ext uri="{FF2B5EF4-FFF2-40B4-BE49-F238E27FC236}">
                <a16:creationId xmlns:a16="http://schemas.microsoft.com/office/drawing/2014/main" id="{ED85269A-8D92-4F90-866D-3D6EAF6F07EE}"/>
              </a:ext>
            </a:extLst>
          </p:cNvPr>
          <p:cNvPicPr>
            <a:picLocks noChangeAspect="1"/>
          </p:cNvPicPr>
          <p:nvPr/>
        </p:nvPicPr>
        <p:blipFill>
          <a:blip r:embed="rId3"/>
          <a:stretch>
            <a:fillRect/>
          </a:stretch>
        </p:blipFill>
        <p:spPr>
          <a:xfrm>
            <a:off x="7847167" y="1161001"/>
            <a:ext cx="4473259" cy="2498916"/>
          </a:xfrm>
          <a:prstGeom prst="rect">
            <a:avLst/>
          </a:prstGeom>
        </p:spPr>
      </p:pic>
      <p:pic>
        <p:nvPicPr>
          <p:cNvPr id="12" name="Grafik 11">
            <a:extLst>
              <a:ext uri="{FF2B5EF4-FFF2-40B4-BE49-F238E27FC236}">
                <a16:creationId xmlns:a16="http://schemas.microsoft.com/office/drawing/2014/main" id="{44D30DD9-F363-4ABE-9D82-28C6FDC36E13}"/>
              </a:ext>
            </a:extLst>
          </p:cNvPr>
          <p:cNvPicPr>
            <a:picLocks noChangeAspect="1"/>
          </p:cNvPicPr>
          <p:nvPr/>
        </p:nvPicPr>
        <p:blipFill>
          <a:blip r:embed="rId4"/>
          <a:stretch>
            <a:fillRect/>
          </a:stretch>
        </p:blipFill>
        <p:spPr>
          <a:xfrm>
            <a:off x="7847167" y="3968107"/>
            <a:ext cx="4473258" cy="2498916"/>
          </a:xfrm>
          <a:prstGeom prst="rect">
            <a:avLst/>
          </a:prstGeom>
        </p:spPr>
      </p:pic>
      <p:sp>
        <p:nvSpPr>
          <p:cNvPr id="13" name="Textfeld 12">
            <a:extLst>
              <a:ext uri="{FF2B5EF4-FFF2-40B4-BE49-F238E27FC236}">
                <a16:creationId xmlns:a16="http://schemas.microsoft.com/office/drawing/2014/main" id="{52BC5526-3F94-4184-AA23-C9E2CBB06491}"/>
              </a:ext>
            </a:extLst>
          </p:cNvPr>
          <p:cNvSpPr txBox="1"/>
          <p:nvPr/>
        </p:nvSpPr>
        <p:spPr>
          <a:xfrm>
            <a:off x="7993867" y="3225428"/>
            <a:ext cx="1435799" cy="369332"/>
          </a:xfrm>
          <a:prstGeom prst="rect">
            <a:avLst/>
          </a:prstGeom>
          <a:noFill/>
        </p:spPr>
        <p:txBody>
          <a:bodyPr wrap="square" rtlCol="0">
            <a:spAutoFit/>
          </a:bodyPr>
          <a:lstStyle/>
          <a:p>
            <a:r>
              <a:rPr lang="de-DE" dirty="0">
                <a:solidFill>
                  <a:schemeClr val="bg1"/>
                </a:solidFill>
              </a:rPr>
              <a:t>Maximum</a:t>
            </a:r>
          </a:p>
        </p:txBody>
      </p:sp>
      <p:pic>
        <p:nvPicPr>
          <p:cNvPr id="18" name="Grafik 17">
            <a:extLst>
              <a:ext uri="{FF2B5EF4-FFF2-40B4-BE49-F238E27FC236}">
                <a16:creationId xmlns:a16="http://schemas.microsoft.com/office/drawing/2014/main" id="{86311D2C-96E9-429C-AAF2-CFF48E3F24FC}"/>
              </a:ext>
            </a:extLst>
          </p:cNvPr>
          <p:cNvPicPr>
            <a:picLocks noChangeAspect="1"/>
          </p:cNvPicPr>
          <p:nvPr/>
        </p:nvPicPr>
        <p:blipFill>
          <a:blip r:embed="rId5"/>
          <a:stretch>
            <a:fillRect/>
          </a:stretch>
        </p:blipFill>
        <p:spPr>
          <a:xfrm>
            <a:off x="671653" y="1422395"/>
            <a:ext cx="1803239" cy="2008153"/>
          </a:xfrm>
          <a:prstGeom prst="rect">
            <a:avLst/>
          </a:prstGeom>
        </p:spPr>
      </p:pic>
      <p:sp>
        <p:nvSpPr>
          <p:cNvPr id="19" name="Textfeld 18">
            <a:extLst>
              <a:ext uri="{FF2B5EF4-FFF2-40B4-BE49-F238E27FC236}">
                <a16:creationId xmlns:a16="http://schemas.microsoft.com/office/drawing/2014/main" id="{C3BB2725-40A9-455B-810F-2042934F17C4}"/>
              </a:ext>
            </a:extLst>
          </p:cNvPr>
          <p:cNvSpPr txBox="1"/>
          <p:nvPr/>
        </p:nvSpPr>
        <p:spPr>
          <a:xfrm>
            <a:off x="7993867" y="6029184"/>
            <a:ext cx="2146742" cy="369332"/>
          </a:xfrm>
          <a:prstGeom prst="rect">
            <a:avLst/>
          </a:prstGeom>
          <a:noFill/>
        </p:spPr>
        <p:txBody>
          <a:bodyPr wrap="none" rtlCol="0">
            <a:spAutoFit/>
          </a:bodyPr>
          <a:lstStyle/>
          <a:p>
            <a:r>
              <a:rPr lang="de-DE" dirty="0">
                <a:solidFill>
                  <a:schemeClr val="bg1"/>
                </a:solidFill>
              </a:rPr>
              <a:t>Standard Deviation</a:t>
            </a:r>
          </a:p>
        </p:txBody>
      </p:sp>
      <p:sp>
        <p:nvSpPr>
          <p:cNvPr id="21" name="Textfeld 20">
            <a:extLst>
              <a:ext uri="{FF2B5EF4-FFF2-40B4-BE49-F238E27FC236}">
                <a16:creationId xmlns:a16="http://schemas.microsoft.com/office/drawing/2014/main" id="{F96C5C5A-C03F-41D8-83DF-68F461FB4BF6}"/>
              </a:ext>
            </a:extLst>
          </p:cNvPr>
          <p:cNvSpPr txBox="1"/>
          <p:nvPr/>
        </p:nvSpPr>
        <p:spPr>
          <a:xfrm>
            <a:off x="735337" y="6040333"/>
            <a:ext cx="761747" cy="369332"/>
          </a:xfrm>
          <a:prstGeom prst="rect">
            <a:avLst/>
          </a:prstGeom>
          <a:noFill/>
        </p:spPr>
        <p:txBody>
          <a:bodyPr wrap="none" rtlCol="0">
            <a:spAutoFit/>
          </a:bodyPr>
          <a:lstStyle/>
          <a:p>
            <a:r>
              <a:rPr lang="de-DE" dirty="0">
                <a:solidFill>
                  <a:schemeClr val="bg1"/>
                </a:solidFill>
              </a:rPr>
              <a:t>Mean</a:t>
            </a:r>
          </a:p>
        </p:txBody>
      </p:sp>
      <p:sp>
        <p:nvSpPr>
          <p:cNvPr id="22" name="Textfeld 21">
            <a:extLst>
              <a:ext uri="{FF2B5EF4-FFF2-40B4-BE49-F238E27FC236}">
                <a16:creationId xmlns:a16="http://schemas.microsoft.com/office/drawing/2014/main" id="{35D57255-4CD6-45AA-925A-A30A6962B898}"/>
              </a:ext>
            </a:extLst>
          </p:cNvPr>
          <p:cNvSpPr txBox="1"/>
          <p:nvPr/>
        </p:nvSpPr>
        <p:spPr>
          <a:xfrm>
            <a:off x="5576319" y="4108248"/>
            <a:ext cx="1857954" cy="92333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de-DE" dirty="0" err="1"/>
              <a:t>Intensity</a:t>
            </a:r>
            <a:r>
              <a:rPr lang="de-DE" dirty="0"/>
              <a:t> Values per Pixel </a:t>
            </a:r>
            <a:r>
              <a:rPr lang="de-DE" dirty="0" err="1"/>
              <a:t>over</a:t>
            </a:r>
            <a:r>
              <a:rPr lang="de-DE" dirty="0"/>
              <a:t> Time </a:t>
            </a:r>
          </a:p>
        </p:txBody>
      </p:sp>
      <p:sp>
        <p:nvSpPr>
          <p:cNvPr id="15" name="Inhaltsplatzhalter 2">
            <a:extLst>
              <a:ext uri="{FF2B5EF4-FFF2-40B4-BE49-F238E27FC236}">
                <a16:creationId xmlns:a16="http://schemas.microsoft.com/office/drawing/2014/main" id="{55C1857B-81F2-4799-B43A-B77755F71A9F}"/>
              </a:ext>
            </a:extLst>
          </p:cNvPr>
          <p:cNvSpPr>
            <a:spLocks noGrp="1"/>
          </p:cNvSpPr>
          <p:nvPr>
            <p:ph idx="1"/>
          </p:nvPr>
        </p:nvSpPr>
        <p:spPr>
          <a:xfrm>
            <a:off x="2964785" y="1574088"/>
            <a:ext cx="4392488" cy="2037711"/>
          </a:xfrm>
        </p:spPr>
        <p:txBody>
          <a:bodyPr/>
          <a:lstStyle/>
          <a:p>
            <a:pPr marL="0" indent="0">
              <a:buNone/>
            </a:pPr>
            <a:r>
              <a:rPr lang="de-DE" sz="1800" dirty="0"/>
              <a:t>Matrix </a:t>
            </a:r>
            <a:r>
              <a:rPr lang="de-DE" sz="1800" dirty="0" err="1"/>
              <a:t>based</a:t>
            </a:r>
            <a:r>
              <a:rPr lang="de-DE" sz="1800" dirty="0"/>
              <a:t> </a:t>
            </a:r>
            <a:r>
              <a:rPr lang="de-DE" sz="1800" dirty="0" err="1"/>
              <a:t>approach</a:t>
            </a:r>
            <a:r>
              <a:rPr lang="de-DE" sz="1800" dirty="0"/>
              <a:t>:</a:t>
            </a:r>
            <a:endParaRPr lang="en-US" sz="1800" dirty="0"/>
          </a:p>
          <a:p>
            <a:r>
              <a:rPr lang="de-DE" sz="1800" dirty="0"/>
              <a:t>600 </a:t>
            </a:r>
            <a:r>
              <a:rPr lang="de-DE" sz="1800" dirty="0" err="1"/>
              <a:t>images</a:t>
            </a:r>
            <a:r>
              <a:rPr lang="de-DE" sz="1800" dirty="0"/>
              <a:t> (5 GB) </a:t>
            </a:r>
            <a:r>
              <a:rPr lang="de-DE" sz="1800" dirty="0" err="1"/>
              <a:t>loaded</a:t>
            </a:r>
            <a:r>
              <a:rPr lang="de-DE" sz="1800" dirty="0"/>
              <a:t> in 12 sec</a:t>
            </a:r>
          </a:p>
          <a:p>
            <a:r>
              <a:rPr lang="de-DE" sz="1800" dirty="0"/>
              <a:t>MAX / MEAN  in &lt; 0.35 sec</a:t>
            </a:r>
          </a:p>
          <a:p>
            <a:r>
              <a:rPr lang="de-DE" sz="1800" dirty="0"/>
              <a:t>STD in &lt; 2 sec</a:t>
            </a:r>
          </a:p>
        </p:txBody>
      </p:sp>
      <p:sp>
        <p:nvSpPr>
          <p:cNvPr id="3" name="Textfeld 2">
            <a:extLst>
              <a:ext uri="{FF2B5EF4-FFF2-40B4-BE49-F238E27FC236}">
                <a16:creationId xmlns:a16="http://schemas.microsoft.com/office/drawing/2014/main" id="{1F4FD781-F260-4F14-A2CB-3EF7041311AC}"/>
              </a:ext>
            </a:extLst>
          </p:cNvPr>
          <p:cNvSpPr txBox="1"/>
          <p:nvPr/>
        </p:nvSpPr>
        <p:spPr>
          <a:xfrm>
            <a:off x="3309652" y="2947970"/>
            <a:ext cx="3300968" cy="369332"/>
          </a:xfrm>
          <a:prstGeom prst="rect">
            <a:avLst/>
          </a:prstGeom>
          <a:noFill/>
        </p:spPr>
        <p:txBody>
          <a:bodyPr wrap="none" rtlCol="0">
            <a:spAutoFit/>
          </a:bodyPr>
          <a:lstStyle/>
          <a:p>
            <a:r>
              <a:rPr lang="de-DE" dirty="0">
                <a:solidFill>
                  <a:schemeClr val="bg1">
                    <a:lumMod val="65000"/>
                  </a:schemeClr>
                </a:solidFill>
              </a:rPr>
              <a:t>_(</a:t>
            </a:r>
            <a:r>
              <a:rPr lang="de-DE" dirty="0" err="1">
                <a:solidFill>
                  <a:schemeClr val="bg1">
                    <a:lumMod val="65000"/>
                  </a:schemeClr>
                </a:solidFill>
              </a:rPr>
              <a:t>Tested</a:t>
            </a:r>
            <a:r>
              <a:rPr lang="de-DE" dirty="0">
                <a:solidFill>
                  <a:schemeClr val="bg1">
                    <a:lumMod val="65000"/>
                  </a:schemeClr>
                </a:solidFill>
              </a:rPr>
              <a:t> on a </a:t>
            </a:r>
            <a:r>
              <a:rPr lang="de-DE" dirty="0" err="1">
                <a:solidFill>
                  <a:schemeClr val="bg1">
                    <a:lumMod val="65000"/>
                  </a:schemeClr>
                </a:solidFill>
              </a:rPr>
              <a:t>gaming</a:t>
            </a:r>
            <a:r>
              <a:rPr lang="de-DE" dirty="0">
                <a:solidFill>
                  <a:schemeClr val="bg1">
                    <a:lumMod val="65000"/>
                  </a:schemeClr>
                </a:solidFill>
              </a:rPr>
              <a:t> </a:t>
            </a:r>
            <a:r>
              <a:rPr lang="de-DE" dirty="0" err="1">
                <a:solidFill>
                  <a:schemeClr val="bg1">
                    <a:lumMod val="65000"/>
                  </a:schemeClr>
                </a:solidFill>
              </a:rPr>
              <a:t>laptop</a:t>
            </a:r>
            <a:r>
              <a:rPr lang="de-DE" dirty="0">
                <a:solidFill>
                  <a:schemeClr val="bg1">
                    <a:lumMod val="65000"/>
                  </a:schemeClr>
                </a:solidFill>
              </a:rPr>
              <a:t>)_</a:t>
            </a:r>
          </a:p>
        </p:txBody>
      </p:sp>
      <p:sp>
        <p:nvSpPr>
          <p:cNvPr id="17" name="Textfeld 16">
            <a:extLst>
              <a:ext uri="{FF2B5EF4-FFF2-40B4-BE49-F238E27FC236}">
                <a16:creationId xmlns:a16="http://schemas.microsoft.com/office/drawing/2014/main" id="{920FD2E6-12A1-435B-BB12-822F5BAB429B}"/>
              </a:ext>
            </a:extLst>
          </p:cNvPr>
          <p:cNvSpPr txBox="1"/>
          <p:nvPr/>
        </p:nvSpPr>
        <p:spPr>
          <a:xfrm>
            <a:off x="5368090" y="5376747"/>
            <a:ext cx="2274412"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Built for users who just don’t want to wait …</a:t>
            </a:r>
            <a:endParaRPr lang="de-DE" sz="2000" dirty="0"/>
          </a:p>
        </p:txBody>
      </p:sp>
      <p:sp>
        <p:nvSpPr>
          <p:cNvPr id="20" name="Textfeld 19">
            <a:extLst>
              <a:ext uri="{FF2B5EF4-FFF2-40B4-BE49-F238E27FC236}">
                <a16:creationId xmlns:a16="http://schemas.microsoft.com/office/drawing/2014/main" id="{1BAAD292-0AC2-46C0-8C5B-3541D9C6C463}"/>
              </a:ext>
            </a:extLst>
          </p:cNvPr>
          <p:cNvSpPr txBox="1"/>
          <p:nvPr/>
        </p:nvSpPr>
        <p:spPr>
          <a:xfrm>
            <a:off x="1573273" y="36411"/>
            <a:ext cx="4439482" cy="261610"/>
          </a:xfrm>
          <a:prstGeom prst="rect">
            <a:avLst/>
          </a:prstGeom>
          <a:noFill/>
        </p:spPr>
        <p:txBody>
          <a:bodyPr wrap="square" rtlCol="0">
            <a:spAutoFit/>
          </a:bodyPr>
          <a:lstStyle/>
          <a:p>
            <a:r>
              <a:rPr lang="de-DE" sz="1100" dirty="0">
                <a:solidFill>
                  <a:schemeClr val="tx1">
                    <a:lumMod val="65000"/>
                    <a:lumOff val="35000"/>
                  </a:schemeClr>
                </a:solidFill>
              </a:rPr>
              <a:t>⚪ Challenge   </a:t>
            </a:r>
            <a:r>
              <a:rPr lang="de-DE" sz="1100" dirty="0">
                <a:solidFill>
                  <a:schemeClr val="accent1"/>
                </a:solidFill>
              </a:rPr>
              <a:t>🔵</a:t>
            </a:r>
            <a:r>
              <a:rPr lang="de-DE" sz="1100" dirty="0">
                <a:solidFill>
                  <a:schemeClr val="tx1">
                    <a:lumMod val="65000"/>
                    <a:lumOff val="35000"/>
                  </a:schemeClr>
                </a:solidFill>
              </a:rPr>
              <a:t> BLITZ   ⚪ WOLKE   ⚪ Outlook</a:t>
            </a:r>
          </a:p>
        </p:txBody>
      </p:sp>
    </p:spTree>
    <p:extLst>
      <p:ext uri="{BB962C8B-B14F-4D97-AF65-F5344CB8AC3E}">
        <p14:creationId xmlns:p14="http://schemas.microsoft.com/office/powerpoint/2010/main" val="4112341762"/>
      </p:ext>
    </p:extLst>
  </p:cSld>
  <p:clrMapOvr>
    <a:masterClrMapping/>
  </p:clrMapOvr>
</p:sld>
</file>

<file path=ppt/theme/theme1.xml><?xml version="1.0" encoding="utf-8"?>
<a:theme xmlns:a="http://schemas.openxmlformats.org/drawingml/2006/main" name="1_Master_Greif">
  <a:themeElements>
    <a:clrScheme name="INP_Farbpalette">
      <a:dk1>
        <a:srgbClr val="000000"/>
      </a:dk1>
      <a:lt1>
        <a:sysClr val="window" lastClr="FFFFFF"/>
      </a:lt1>
      <a:dk2>
        <a:srgbClr val="002658"/>
      </a:dk2>
      <a:lt2>
        <a:srgbClr val="F2F2F2"/>
      </a:lt2>
      <a:accent1>
        <a:srgbClr val="002658"/>
      </a:accent1>
      <a:accent2>
        <a:srgbClr val="E6007E"/>
      </a:accent2>
      <a:accent3>
        <a:srgbClr val="009FE3"/>
      </a:accent3>
      <a:accent4>
        <a:srgbClr val="48AF7A"/>
      </a:accent4>
      <a:accent5>
        <a:srgbClr val="8064A2"/>
      </a:accent5>
      <a:accent6>
        <a:srgbClr val="FEB2FF"/>
      </a:accent6>
      <a:hlink>
        <a:srgbClr val="0000FF"/>
      </a:hlink>
      <a:folHlink>
        <a:srgbClr val="800080"/>
      </a:folHlink>
    </a:clrScheme>
    <a:fontScheme name="1_Master_Grei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aster_Greif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Master_Greif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Master_Greif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Master_Greif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Master_Greif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Master_Greif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Master_Greif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Master_Greif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Master_Greif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Master_Greif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Master_Greif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Master_Greif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aster_en_16zu9.potx" id="{A741DED0-077B-4500-961B-3AB3CC9BD217}" vid="{B6005713-71C0-4FD1-9455-873CFFA2DBE2}"/>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Master_en_16zu9</Template>
  <TotalTime>0</TotalTime>
  <Words>1403</Words>
  <Application>Microsoft Office PowerPoint</Application>
  <PresentationFormat>Benutzerdefiniert</PresentationFormat>
  <Paragraphs>254</Paragraphs>
  <Slides>16</Slides>
  <Notes>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16</vt:i4>
      </vt:variant>
    </vt:vector>
  </HeadingPairs>
  <TitlesOfParts>
    <vt:vector size="20" baseType="lpstr">
      <vt:lpstr>Arial</vt:lpstr>
      <vt:lpstr>SFBX0800</vt:lpstr>
      <vt:lpstr>Wingdings</vt:lpstr>
      <vt:lpstr>1_Master_Greif</vt:lpstr>
      <vt:lpstr>BLITZ ⚡and WOLKE ☁️ </vt:lpstr>
      <vt:lpstr>Our Journey Today</vt:lpstr>
      <vt:lpstr>Why Handling Experimental Image Data Is Hard</vt:lpstr>
      <vt:lpstr>What Are We Really Dealing With?</vt:lpstr>
      <vt:lpstr>Where Does All That Data Go?</vt:lpstr>
      <vt:lpstr>How People Explore Image Data Today</vt:lpstr>
      <vt:lpstr>PowerPoint-Präsentation</vt:lpstr>
      <vt:lpstr>BLITZ </vt:lpstr>
      <vt:lpstr>BLITZ - Performance</vt:lpstr>
      <vt:lpstr>DAMPF (Data Aggregation &amp; Modular Processing Framework)</vt:lpstr>
      <vt:lpstr>WOLKE</vt:lpstr>
      <vt:lpstr>Subset and Filtering</vt:lpstr>
      <vt:lpstr>PowerPoint-Präsentation</vt:lpstr>
      <vt:lpstr>PowerPoint-Präsentation</vt:lpstr>
      <vt:lpstr>From Folder to Insight: Your Workflow with DAMPF, WOLKE &amp; BLITZ</vt:lpstr>
      <vt:lpstr>Outlook: WETTER Framework</vt:lpstr>
    </vt:vector>
  </TitlesOfParts>
  <Company>INP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BLITZ and WOLKE</dc:title>
  <dc:creator>Mattern, Philipp</dc:creator>
  <cp:lastModifiedBy>Mattern, Philipp</cp:lastModifiedBy>
  <cp:revision>100</cp:revision>
  <dcterms:created xsi:type="dcterms:W3CDTF">2025-03-17T14:08:32Z</dcterms:created>
  <dcterms:modified xsi:type="dcterms:W3CDTF">2025-03-25T15:08:35Z</dcterms:modified>
</cp:coreProperties>
</file>